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sldIdLst>
    <p:sldId id="331" r:id="rId2"/>
    <p:sldId id="415" r:id="rId3"/>
    <p:sldId id="412" r:id="rId4"/>
    <p:sldId id="413" r:id="rId5"/>
    <p:sldId id="282" r:id="rId6"/>
    <p:sldId id="284" r:id="rId7"/>
    <p:sldId id="335" r:id="rId8"/>
    <p:sldId id="294" r:id="rId9"/>
    <p:sldId id="399" r:id="rId10"/>
    <p:sldId id="375" r:id="rId11"/>
    <p:sldId id="381" r:id="rId12"/>
    <p:sldId id="378" r:id="rId13"/>
    <p:sldId id="379" r:id="rId14"/>
    <p:sldId id="380" r:id="rId15"/>
    <p:sldId id="382" r:id="rId16"/>
    <p:sldId id="383" r:id="rId17"/>
    <p:sldId id="384" r:id="rId18"/>
    <p:sldId id="385" r:id="rId19"/>
    <p:sldId id="386" r:id="rId20"/>
    <p:sldId id="372" r:id="rId21"/>
    <p:sldId id="387" r:id="rId22"/>
    <p:sldId id="398" r:id="rId23"/>
    <p:sldId id="392" r:id="rId24"/>
    <p:sldId id="365" r:id="rId25"/>
    <p:sldId id="259" r:id="rId26"/>
    <p:sldId id="258" r:id="rId27"/>
    <p:sldId id="260" r:id="rId28"/>
    <p:sldId id="261" r:id="rId29"/>
    <p:sldId id="262" r:id="rId30"/>
    <p:sldId id="264" r:id="rId31"/>
    <p:sldId id="263" r:id="rId32"/>
    <p:sldId id="265" r:id="rId33"/>
    <p:sldId id="266" r:id="rId34"/>
    <p:sldId id="267" r:id="rId35"/>
    <p:sldId id="268" r:id="rId36"/>
    <p:sldId id="270" r:id="rId37"/>
    <p:sldId id="271" r:id="rId38"/>
    <p:sldId id="414" r:id="rId39"/>
    <p:sldId id="274" r:id="rId40"/>
    <p:sldId id="275" r:id="rId41"/>
    <p:sldId id="277" r:id="rId42"/>
    <p:sldId id="355" r:id="rId43"/>
    <p:sldId id="346" r:id="rId44"/>
    <p:sldId id="279" r:id="rId45"/>
    <p:sldId id="345" r:id="rId46"/>
    <p:sldId id="336" r:id="rId47"/>
    <p:sldId id="348" r:id="rId48"/>
    <p:sldId id="349" r:id="rId49"/>
    <p:sldId id="350" r:id="rId50"/>
    <p:sldId id="352" r:id="rId51"/>
    <p:sldId id="347" r:id="rId52"/>
    <p:sldId id="351" r:id="rId53"/>
    <p:sldId id="407" r:id="rId54"/>
    <p:sldId id="408" r:id="rId55"/>
    <p:sldId id="288" r:id="rId56"/>
    <p:sldId id="290" r:id="rId57"/>
    <p:sldId id="299" r:id="rId58"/>
    <p:sldId id="330" r:id="rId59"/>
    <p:sldId id="302" r:id="rId60"/>
    <p:sldId id="333" r:id="rId61"/>
    <p:sldId id="303" r:id="rId62"/>
    <p:sldId id="300" r:id="rId63"/>
    <p:sldId id="301" r:id="rId64"/>
    <p:sldId id="304" r:id="rId65"/>
    <p:sldId id="306" r:id="rId66"/>
    <p:sldId id="308" r:id="rId67"/>
    <p:sldId id="309" r:id="rId68"/>
    <p:sldId id="311" r:id="rId69"/>
    <p:sldId id="340" r:id="rId70"/>
    <p:sldId id="318" r:id="rId71"/>
    <p:sldId id="314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42" r:id="rId82"/>
    <p:sldId id="344" r:id="rId83"/>
    <p:sldId id="354" r:id="rId84"/>
    <p:sldId id="353" r:id="rId85"/>
    <p:sldId id="341" r:id="rId86"/>
    <p:sldId id="338" r:id="rId87"/>
    <p:sldId id="316" r:id="rId88"/>
    <p:sldId id="305" r:id="rId89"/>
    <p:sldId id="356" r:id="rId90"/>
    <p:sldId id="296" r:id="rId91"/>
    <p:sldId id="358" r:id="rId92"/>
    <p:sldId id="359" r:id="rId93"/>
    <p:sldId id="363" r:id="rId94"/>
    <p:sldId id="364" r:id="rId95"/>
    <p:sldId id="360" r:id="rId96"/>
    <p:sldId id="362" r:id="rId97"/>
    <p:sldId id="367" r:id="rId98"/>
    <p:sldId id="368" r:id="rId99"/>
    <p:sldId id="369" r:id="rId100"/>
    <p:sldId id="370" r:id="rId101"/>
    <p:sldId id="371" r:id="rId102"/>
    <p:sldId id="298" r:id="rId103"/>
    <p:sldId id="406" r:id="rId104"/>
    <p:sldId id="404" r:id="rId105"/>
    <p:sldId id="411" r:id="rId106"/>
    <p:sldId id="405" r:id="rId107"/>
    <p:sldId id="289" r:id="rId108"/>
    <p:sldId id="280" r:id="rId109"/>
    <p:sldId id="395" r:id="rId110"/>
    <p:sldId id="396" r:id="rId111"/>
    <p:sldId id="397" r:id="rId112"/>
    <p:sldId id="390" r:id="rId113"/>
    <p:sldId id="409" r:id="rId114"/>
    <p:sldId id="389" r:id="rId115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8418" autoAdjust="0"/>
    <p:restoredTop sz="88424" autoAdjust="0"/>
  </p:normalViewPr>
  <p:slideViewPr>
    <p:cSldViewPr>
      <p:cViewPr>
        <p:scale>
          <a:sx n="98" d="100"/>
          <a:sy n="98" d="100"/>
        </p:scale>
        <p:origin x="1548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C2624-AA21-4BB3-A147-853CEC805AE6}" type="datetimeFigureOut">
              <a:rPr lang="pl-PL" smtClean="0"/>
              <a:t>26.11.2019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CB505-BDAA-4ABB-9549-A87A1DC86D7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5299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550003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100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101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102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103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104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105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106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107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108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23337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109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233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550003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110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23337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111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863817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112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113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086770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114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5500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5500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5500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5500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5500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5500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55000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5500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931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5500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5500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55000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1990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530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989386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233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060947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2333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2333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2333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2333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2333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530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2333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2333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184452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233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27893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2333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2333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2333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2333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44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2333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45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2333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46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2333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47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2333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48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2333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49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233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537084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2333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51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2333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52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2333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53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2333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54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2333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55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56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57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58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59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60008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60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61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62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63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64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65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66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67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68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69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70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71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72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73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74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75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76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77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78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79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80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81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82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83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84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85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86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87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88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89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90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91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92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93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94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95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96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97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98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B505-BDAA-4ABB-9549-A87A1DC86D71}" type="slidenum">
              <a:rPr lang="pl-PL" smtClean="0"/>
              <a:t>99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1346-CB75-48AE-BF69-7E8689655F26}" type="datetimeFigureOut">
              <a:rPr lang="pl-PL" smtClean="0"/>
              <a:t>26.11.2019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2DCA8-EE72-4B36-8226-88ED567523C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04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1346-CB75-48AE-BF69-7E8689655F26}" type="datetimeFigureOut">
              <a:rPr lang="pl-PL" smtClean="0"/>
              <a:t>26.11.2019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2DCA8-EE72-4B36-8226-88ED567523C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1103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1346-CB75-48AE-BF69-7E8689655F26}" type="datetimeFigureOut">
              <a:rPr lang="pl-PL" smtClean="0"/>
              <a:t>26.11.2019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2DCA8-EE72-4B36-8226-88ED567523C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057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1346-CB75-48AE-BF69-7E8689655F26}" type="datetimeFigureOut">
              <a:rPr lang="pl-PL" smtClean="0"/>
              <a:t>26.11.2019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2DCA8-EE72-4B36-8226-88ED567523C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7538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1346-CB75-48AE-BF69-7E8689655F26}" type="datetimeFigureOut">
              <a:rPr lang="pl-PL" smtClean="0"/>
              <a:t>26.11.2019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2DCA8-EE72-4B36-8226-88ED567523C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25026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1346-CB75-48AE-BF69-7E8689655F26}" type="datetimeFigureOut">
              <a:rPr lang="pl-PL" smtClean="0"/>
              <a:t>26.11.2019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2DCA8-EE72-4B36-8226-88ED567523C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5248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1346-CB75-48AE-BF69-7E8689655F26}" type="datetimeFigureOut">
              <a:rPr lang="pl-PL" smtClean="0"/>
              <a:t>26.11.2019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2DCA8-EE72-4B36-8226-88ED567523C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04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1346-CB75-48AE-BF69-7E8689655F26}" type="datetimeFigureOut">
              <a:rPr lang="pl-PL" smtClean="0"/>
              <a:t>26.11.2019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2DCA8-EE72-4B36-8226-88ED567523C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71737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1346-CB75-48AE-BF69-7E8689655F26}" type="datetimeFigureOut">
              <a:rPr lang="pl-PL" smtClean="0"/>
              <a:t>26.11.2019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2DCA8-EE72-4B36-8226-88ED567523C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0897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1346-CB75-48AE-BF69-7E8689655F26}" type="datetimeFigureOut">
              <a:rPr lang="pl-PL" smtClean="0"/>
              <a:t>26.11.2019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2DCA8-EE72-4B36-8226-88ED567523C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9263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1346-CB75-48AE-BF69-7E8689655F26}" type="datetimeFigureOut">
              <a:rPr lang="pl-PL" smtClean="0"/>
              <a:t>26.11.2019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2DCA8-EE72-4B36-8226-88ED567523C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4773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B1346-CB75-48AE-BF69-7E8689655F26}" type="datetimeFigureOut">
              <a:rPr lang="pl-PL" smtClean="0"/>
              <a:t>26.11.2019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2DCA8-EE72-4B36-8226-88ED567523C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602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sharp.org/testimonial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ybouglouan.pl/2017/03/make-your-pizzas-taste-better-thanks-to-the-fsharp-forward-pipe-operator/" TargetMode="External"/><Relationship Id="rId4" Type="http://schemas.openxmlformats.org/officeDocument/2006/relationships/image" Target="../media/image8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witter.com/rtfeldman/status/973382389035618304?lang=en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oRedIn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3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6.png"/><Relationship Id="rId4" Type="http://schemas.openxmlformats.org/officeDocument/2006/relationships/image" Target="../media/image9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staltz.com/unidirectional-user-interface-architectures.html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hyperlink" Target="https://try.fsharp.org/" TargetMode="External"/><Relationship Id="rId7" Type="http://schemas.openxmlformats.org/officeDocument/2006/relationships/hyperlink" Target="https://try-elixir.herokuapp.com/" TargetMode="External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hyperlink" Target="https://reasonml.github.io/try" TargetMode="External"/><Relationship Id="rId5" Type="http://schemas.openxmlformats.org/officeDocument/2006/relationships/hyperlink" Target="https://elm-lang.org/try" TargetMode="External"/><Relationship Id="rId10" Type="http://schemas.openxmlformats.org/officeDocument/2006/relationships/image" Target="../media/image97.png"/><Relationship Id="rId4" Type="http://schemas.openxmlformats.org/officeDocument/2006/relationships/image" Target="../media/image94.png"/><Relationship Id="rId9" Type="http://schemas.openxmlformats.org/officeDocument/2006/relationships/hyperlink" Target="https://scalafiddle.io/" TargetMode="Externa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killsmatter.com/skillscasts/11849-keynote-why-f-sharp-changes-live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iscordapp.com/scaling-elixir-f9b8e1e7c29b?gi=8a6cc6ab0c8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enturebeat.com/2015/12/18/pinterest-elixir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7vdlpuRw5c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bbitmq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5/09/whatsapp-serves-900-million-users-50-engineer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rlang-solutions.com/blog/which-companies-are-using-erlang-and-why-mytopdogstatus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obile.twitter.com/KenScambler/status/1124215499322052609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bouglouan.p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witter.com/rtfeldman/status/973382389035618304?lang=en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slideshare.net/ScottWlaschin/fp-patterns-ndc-london2014?ref=https://fsharpforfunandprofit.com/fppatterns/" TargetMode="External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enn-bouglouan.github.io/DoYouEvenType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2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hyperlink" Target="https://blog.ploeh.dk/2017/01/27/from-dependency-injection-to-dependency-rejection/" TargetMode="Externa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stroyallsoftware.com/screencasts/catalog/functional-core-imperative-shell" TargetMode="External"/><Relationship Id="rId3" Type="http://schemas.openxmlformats.org/officeDocument/2006/relationships/image" Target="../media/image42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jpe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90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51.png"/><Relationship Id="rId7" Type="http://schemas.openxmlformats.org/officeDocument/2006/relationships/image" Target="../media/image19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91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7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9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61.jpeg"/><Relationship Id="rId10" Type="http://schemas.openxmlformats.org/officeDocument/2006/relationships/image" Target="../media/image64.png"/><Relationship Id="rId4" Type="http://schemas.openxmlformats.org/officeDocument/2006/relationships/image" Target="../media/image53.png"/><Relationship Id="rId9" Type="http://schemas.openxmlformats.org/officeDocument/2006/relationships/image" Target="../media/image63.png"/><Relationship Id="rId14" Type="http://schemas.openxmlformats.org/officeDocument/2006/relationships/image" Target="../media/image6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2.png"/><Relationship Id="rId7" Type="http://schemas.openxmlformats.org/officeDocument/2006/relationships/image" Target="../media/image62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4E7BE64-6244-44C3-A653-D56486944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88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 rot="21412534">
            <a:off x="758363" y="2726491"/>
            <a:ext cx="7714454" cy="30021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Rules Engine for their multiplayer games in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F#</a:t>
            </a:r>
          </a:p>
          <a:p>
            <a:pPr algn="l"/>
            <a:endParaRPr lang="pl-PL" sz="3200" dirty="0">
              <a:solidFill>
                <a:schemeClr val="accent6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700k players and 150m requests / day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77819" y="6595348"/>
            <a:ext cx="628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hlinkClick r:id="rId3"/>
              </a:rPr>
              <a:t>source</a:t>
            </a:r>
            <a:endParaRPr lang="pl-PL" i="1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sp>
        <p:nvSpPr>
          <p:cNvPr id="2" name="AutoShape 2" descr="Image result for gamesys logo"/>
          <p:cNvSpPr>
            <a:spLocks noChangeAspect="1" noChangeArrowheads="1"/>
          </p:cNvSpPr>
          <p:nvPr/>
        </p:nvSpPr>
        <p:spPr bwMode="auto">
          <a:xfrm>
            <a:off x="155575" y="-83026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3" name="AutoShape 4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" name="AutoShape 6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8" name="AutoShape 8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9" name="AutoShape 10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2060" name="Picture 12" descr="Image result for gamesys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28625"/>
            <a:ext cx="28956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3087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0" t="6789" r="27932" b="19898"/>
          <a:stretch/>
        </p:blipFill>
        <p:spPr>
          <a:xfrm>
            <a:off x="2355850" y="1231901"/>
            <a:ext cx="4756150" cy="4267200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>
          <a:xfrm>
            <a:off x="251520" y="188640"/>
            <a:ext cx="864096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How does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function composition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work?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22117">
            <a:off x="4355818" y="2829556"/>
            <a:ext cx="432367" cy="119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06020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26" r="14680" b="3611"/>
          <a:stretch/>
        </p:blipFill>
        <p:spPr>
          <a:xfrm>
            <a:off x="6996171" y="675518"/>
            <a:ext cx="1452852" cy="5896372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>
          <a:xfrm>
            <a:off x="251520" y="188640"/>
            <a:ext cx="864096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How does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function composition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work?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" t="14299" r="7988" b="37383"/>
          <a:stretch/>
        </p:blipFill>
        <p:spPr>
          <a:xfrm>
            <a:off x="543769" y="2636912"/>
            <a:ext cx="4662726" cy="2390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r="14360" b="2820"/>
          <a:stretch/>
        </p:blipFill>
        <p:spPr>
          <a:xfrm>
            <a:off x="6993990" y="692697"/>
            <a:ext cx="1481316" cy="5862016"/>
          </a:xfrm>
          <a:prstGeom prst="rect">
            <a:avLst/>
          </a:prstGeom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22117">
            <a:off x="5928817" y="3076071"/>
            <a:ext cx="432367" cy="119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326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 rot="21412534">
            <a:off x="336754" y="2650496"/>
            <a:ext cx="8470494" cy="2133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2800" dirty="0">
              <a:solidFill>
                <a:schemeClr val="accent3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// Item list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Order</a:t>
            </a:r>
            <a:b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takeOrder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items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...</a:t>
            </a:r>
          </a:p>
          <a:p>
            <a:pPr algn="l"/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// Order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Package</a:t>
            </a:r>
            <a:b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prepareOrder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order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...</a:t>
            </a:r>
          </a:p>
          <a:p>
            <a:pPr algn="l"/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// Address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&gt;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 Package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Delivery</a:t>
            </a:r>
            <a:b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deliver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address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package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...</a:t>
            </a:r>
          </a:p>
          <a:p>
            <a:pPr algn="l"/>
            <a:endParaRPr lang="pl-PL" sz="28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delivery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</a:t>
            </a:r>
            <a:b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	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[ „Shoes”; „</a:t>
            </a:r>
            <a:r>
              <a:rPr lang="en-GB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Glasses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” ]</a:t>
            </a:r>
            <a:b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	|&gt;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takeOrder </a:t>
            </a:r>
            <a:b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	|&gt;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prepareOrder</a:t>
            </a:r>
            <a:b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	|&gt;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deliver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„</a:t>
            </a:r>
            <a:r>
              <a:rPr lang="en-GB" sz="2800" dirty="0" err="1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Kraków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”</a:t>
            </a:r>
            <a:endParaRPr lang="pl-PL" sz="28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endParaRPr lang="pl-PL" sz="2800" dirty="0">
              <a:solidFill>
                <a:schemeClr val="accent3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1520" y="188640"/>
            <a:ext cx="864096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Composing functions with </a:t>
            </a:r>
            <a:r>
              <a:rPr lang="pl-PL" sz="3200" b="1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|&gt;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(Pipe)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292080" y="4005064"/>
            <a:ext cx="3707904" cy="842396"/>
            <a:chOff x="4697929" y="1912039"/>
            <a:chExt cx="3843157" cy="7200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676751">
              <a:off x="4697929" y="2062689"/>
              <a:ext cx="702030" cy="318327"/>
            </a:xfrm>
            <a:prstGeom prst="rect">
              <a:avLst/>
            </a:prstGeom>
          </p:spPr>
        </p:pic>
        <p:sp>
          <p:nvSpPr>
            <p:cNvPr id="8" name="Title 1"/>
            <p:cNvSpPr txBox="1">
              <a:spLocks/>
            </p:cNvSpPr>
            <p:nvPr/>
          </p:nvSpPr>
          <p:spPr>
            <a:xfrm>
              <a:off x="5307498" y="1912039"/>
              <a:ext cx="3233588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The data source</a:t>
              </a:r>
              <a:endParaRPr lang="pl-PL" sz="2800" dirty="0">
                <a:latin typeface="Segoe Print" pitchFamily="2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74874">
            <a:off x="525486" y="4813591"/>
            <a:ext cx="2037272" cy="1591199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3316527" y="6294508"/>
            <a:ext cx="5756581" cy="509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6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*The pipe operator is explained in details on my </a:t>
            </a:r>
            <a:r>
              <a:rPr lang="pl-PL" sz="16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  <a:hlinkClick r:id="rId5"/>
              </a:rPr>
              <a:t>blog</a:t>
            </a:r>
            <a:endParaRPr lang="pl-PL" sz="1600" dirty="0">
              <a:solidFill>
                <a:schemeClr val="accent6">
                  <a:lumMod val="75000"/>
                </a:schemeClr>
              </a:solidFill>
              <a:latin typeface="Segoe Print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004047" y="4954417"/>
            <a:ext cx="3995936" cy="842396"/>
            <a:chOff x="4697929" y="1912039"/>
            <a:chExt cx="4141696" cy="72008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676751">
              <a:off x="4697929" y="2062689"/>
              <a:ext cx="702030" cy="318327"/>
            </a:xfrm>
            <a:prstGeom prst="rect">
              <a:avLst/>
            </a:prstGeom>
          </p:spPr>
        </p:pic>
        <p:sp>
          <p:nvSpPr>
            <p:cNvPr id="19" name="Title 1"/>
            <p:cNvSpPr txBox="1">
              <a:spLocks/>
            </p:cNvSpPr>
            <p:nvPr/>
          </p:nvSpPr>
          <p:spPr>
            <a:xfrm>
              <a:off x="5307498" y="1912039"/>
              <a:ext cx="3532127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Reads like English</a:t>
              </a:r>
              <a:endParaRPr lang="pl-PL" sz="2800" dirty="0">
                <a:latin typeface="Segoe Prin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557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 rot="21412534">
            <a:off x="336470" y="3159280"/>
            <a:ext cx="8852616" cy="2133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// Item list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Order</a:t>
            </a:r>
            <a:b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takeOrder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items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...</a:t>
            </a:r>
          </a:p>
          <a:p>
            <a:pPr algn="l"/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// Order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Package</a:t>
            </a:r>
            <a:b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prepareOrder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order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...</a:t>
            </a:r>
          </a:p>
          <a:p>
            <a:pPr algn="l"/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// Address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&gt;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 Package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Delivery</a:t>
            </a:r>
            <a:b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deliver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address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package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...</a:t>
            </a:r>
          </a:p>
          <a:p>
            <a:pPr algn="l"/>
            <a:endParaRPr lang="pl-PL" sz="28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//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Item list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Delivery</a:t>
            </a:r>
          </a:p>
          <a:p>
            <a:pPr algn="l"/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orderItems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addr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</a:t>
            </a:r>
          </a:p>
          <a:p>
            <a:pPr algn="l"/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takeOrder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pl-PL" sz="2800" b="1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&gt;&gt;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prepareOrder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pl-PL" sz="2800" b="1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&gt;&gt;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(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deliver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addr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</a:t>
            </a:r>
          </a:p>
          <a:p>
            <a:pPr algn="l"/>
            <a:endParaRPr lang="pl-PL" sz="28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delivery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</a:t>
            </a:r>
          </a:p>
          <a:p>
            <a:pPr algn="l"/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orderItems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„</a:t>
            </a:r>
            <a:r>
              <a:rPr lang="en-GB" sz="2800" dirty="0" err="1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Kraków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” [ „Shoes”; „Glasses” ]</a:t>
            </a:r>
            <a:b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	</a:t>
            </a:r>
          </a:p>
          <a:p>
            <a:pPr algn="l"/>
            <a:endParaRPr lang="pl-PL" sz="2800" dirty="0">
              <a:solidFill>
                <a:schemeClr val="accent3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1520" y="188640"/>
            <a:ext cx="8989128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Composing functions with </a:t>
            </a:r>
            <a:r>
              <a:rPr lang="pl-PL" sz="3200" b="1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&gt;&gt;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987052" y="3615307"/>
            <a:ext cx="3420179" cy="962155"/>
            <a:chOff x="4996149" y="1912039"/>
            <a:chExt cx="3544937" cy="82245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902402">
              <a:off x="4899653" y="2252009"/>
              <a:ext cx="578976" cy="385983"/>
            </a:xfrm>
            <a:prstGeom prst="rect">
              <a:avLst/>
            </a:prstGeom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5307498" y="1912039"/>
              <a:ext cx="3233588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composition operator</a:t>
              </a:r>
              <a:endParaRPr lang="pl-PL" sz="2800" dirty="0">
                <a:latin typeface="Segoe Print" pitchFamily="2" charset="0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89" y="3259955"/>
            <a:ext cx="5423073" cy="15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keep.google.com/media/v2/1BjfbC66SkkN3ybbfYWbS4Y4uqIVHPdXNoIOwWhO8mKYWdWfI2m69voopKDDBSQ/1rwu0aR26N83jINac-FrVnUIA2xhtwVKsJi0wpZp9xK5PLPo7Bkf258Qb7etgP2k?accept=image/gif,image/jpeg,image/jpg,image/png,image/webp,audio/aac&amp;sz=45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148" name="Picture 4" descr="https://lh4.googleusercontent.com/-jo1ibaAlz2TMI7b9zTKqKCE2aZTgofUuP4c5I6NRUIbDQeemPbTsBjiOnjT1c6EH_KVjwAIN58DarOWxvAaWKbKBBjA7aVFlj3pO-OL=s4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1" y="961703"/>
            <a:ext cx="43338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3.googleusercontent.com/u7B3QFg65XdWqryyAeHBGBdoDZUfplDeZfIFNqGCt1gOsxwkjNJZAiqrocDt9WSH7qLyuQCbtCqOSyozEdsAyo5iIe5QiLOXK5WtojAz=s49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48" y="2864346"/>
            <a:ext cx="47244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lh4.googleusercontent.com/wwT58eeFsVNAYZ2xpKOQ7Zr2F1FVWjpB_vG5PLHQ5ua_tSu7Ci6_w-7uhp2RzGjGnU7kuubE1hAyDy6z7RONwNc0q1oVeBOOTwn9vQlM=s4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48" y="4574629"/>
            <a:ext cx="38100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1520" y="188640"/>
            <a:ext cx="864096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Examples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of composition in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C#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9678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402" y="4595134"/>
            <a:ext cx="2442654" cy="1196098"/>
          </a:xfrm>
        </p:spPr>
        <p:txBody>
          <a:bodyPr>
            <a:noAutofit/>
          </a:bodyPr>
          <a:lstStyle/>
          <a:p>
            <a:pPr algn="l"/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HTTP PUT</a:t>
            </a:r>
            <a:b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28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/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api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/orders</a:t>
            </a:r>
            <a:endParaRPr lang="pl-PL" sz="2800" dirty="0">
              <a:solidFill>
                <a:schemeClr val="accent6">
                  <a:lumMod val="75000"/>
                </a:schemeClr>
              </a:solidFill>
              <a:latin typeface="Segoe Print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 rot="21412534">
            <a:off x="447738" y="843965"/>
            <a:ext cx="8248524" cy="20373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Our programs are full of </a:t>
            </a:r>
          </a:p>
          <a:p>
            <a:r>
              <a:rPr lang="en-GB" sz="28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mini, functional composition roots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!</a:t>
            </a:r>
            <a:endParaRPr lang="pl-PL" sz="28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1520" y="188640"/>
            <a:ext cx="864096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But… Where do I 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compose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?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26345" y="2924944"/>
            <a:ext cx="2539711" cy="1031318"/>
            <a:chOff x="269923" y="2631486"/>
            <a:chExt cx="2539711" cy="103131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t="4139" r="5607" b="21870"/>
            <a:stretch/>
          </p:blipFill>
          <p:spPr>
            <a:xfrm>
              <a:off x="269923" y="2631486"/>
              <a:ext cx="2539711" cy="942021"/>
            </a:xfrm>
            <a:prstGeom prst="rect">
              <a:avLst/>
            </a:prstGeom>
          </p:spPr>
        </p:pic>
        <p:sp>
          <p:nvSpPr>
            <p:cNvPr id="9" name="Title 1"/>
            <p:cNvSpPr txBox="1">
              <a:spLocks/>
            </p:cNvSpPr>
            <p:nvPr/>
          </p:nvSpPr>
          <p:spPr>
            <a:xfrm>
              <a:off x="512749" y="2643351"/>
              <a:ext cx="2054058" cy="101945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  <a:t>Confirm Order</a:t>
              </a:r>
              <a:endPara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endParaRPr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 rot="21412534">
            <a:off x="4000874" y="3217424"/>
            <a:ext cx="5173893" cy="2033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2400" dirty="0">
              <a:solidFill>
                <a:schemeClr val="accent3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24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delivery</a:t>
            </a:r>
            <a: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</a:t>
            </a:r>
            <a:b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	</a:t>
            </a:r>
            <a:r>
              <a:rPr lang="pl-PL" sz="24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[ „Shoes”; „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Glasses</a:t>
            </a:r>
            <a:r>
              <a:rPr lang="pl-PL" sz="24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” ]</a:t>
            </a:r>
            <a:b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	|&gt; </a:t>
            </a:r>
            <a:r>
              <a:rPr lang="pl-PL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takeOrder </a:t>
            </a:r>
            <a:b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	|&gt; </a:t>
            </a:r>
            <a:r>
              <a:rPr lang="pl-PL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prepareOrder</a:t>
            </a:r>
            <a:b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	|&gt; </a:t>
            </a:r>
            <a:r>
              <a:rPr lang="pl-PL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deliver </a:t>
            </a:r>
            <a:r>
              <a:rPr lang="pl-PL" sz="24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„</a:t>
            </a:r>
            <a:r>
              <a:rPr lang="en-GB" sz="2400" dirty="0" err="1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Kraków</a:t>
            </a:r>
            <a:r>
              <a:rPr lang="pl-PL" sz="24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”</a:t>
            </a:r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endParaRPr lang="pl-PL" sz="2400" dirty="0">
              <a:solidFill>
                <a:schemeClr val="accent3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4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52136" flipV="1">
            <a:off x="3096591" y="3131533"/>
            <a:ext cx="975837" cy="5365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7616" flipV="1">
            <a:off x="2872243" y="4393178"/>
            <a:ext cx="1168595" cy="64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8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1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716160" y="1974806"/>
            <a:ext cx="8037176" cy="1865949"/>
          </a:xfrm>
        </p:spPr>
        <p:txBody>
          <a:bodyPr>
            <a:noAutofit/>
          </a:bodyPr>
          <a:lstStyle/>
          <a:p>
            <a:pPr algn="l"/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…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we create programs by composing small building blocks together</a:t>
            </a:r>
            <a:b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00" b="32536"/>
          <a:stretch/>
        </p:blipFill>
        <p:spPr>
          <a:xfrm>
            <a:off x="8028384" y="159504"/>
            <a:ext cx="927074" cy="90556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07504" y="-99392"/>
            <a:ext cx="7714454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In Functional Programming...</a:t>
            </a:r>
            <a:r>
              <a:rPr lang="pl-PL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br>
              <a:rPr lang="pl-PL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Your logic is truly reusable</a:t>
            </a: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 rot="21412534">
            <a:off x="716003" y="3553046"/>
            <a:ext cx="8248524" cy="20373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…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we use higher order functions to make our programs more generic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93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911877" y="1934834"/>
            <a:ext cx="7320247" cy="2988332"/>
          </a:xfrm>
        </p:spPr>
        <p:txBody>
          <a:bodyPr>
            <a:noAutofit/>
          </a:bodyPr>
          <a:lstStyle/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Functional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Frontend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Architectures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8054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8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79512" y="116632"/>
            <a:ext cx="2016224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9344" y="6597352"/>
            <a:ext cx="7416824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bg1"/>
                </a:solidFill>
                <a:latin typeface="Segoe Print" pitchFamily="2" charset="0"/>
              </a:rPr>
              <a:t>The Elm Architecture - MVU</a:t>
            </a:r>
            <a:br>
              <a:rPr lang="en-GB" sz="3200" dirty="0">
                <a:solidFill>
                  <a:schemeClr val="bg1"/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bg1"/>
                </a:solidFill>
                <a:latin typeface="Segoe Print" pitchFamily="2" charset="0"/>
              </a:rPr>
            </a:br>
            <a:endParaRPr lang="pl-PL" sz="3200" dirty="0">
              <a:solidFill>
                <a:schemeClr val="bg1"/>
              </a:solidFill>
              <a:latin typeface="Segoe Print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77819" y="6595348"/>
            <a:ext cx="628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hlinkClick r:id="rId4"/>
              </a:rPr>
              <a:t>source</a:t>
            </a:r>
            <a:endParaRPr lang="pl-PL" i="1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0602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79512" y="116632"/>
            <a:ext cx="2016224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9344" y="6597352"/>
            <a:ext cx="7416824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bg1"/>
                </a:solidFill>
                <a:latin typeface="Segoe Print" pitchFamily="2" charset="0"/>
              </a:rPr>
              <a:t>The Elm Architecture - MVU</a:t>
            </a:r>
            <a:br>
              <a:rPr lang="en-GB" sz="3200" dirty="0">
                <a:solidFill>
                  <a:schemeClr val="bg1"/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bg1"/>
                </a:solidFill>
                <a:latin typeface="Segoe Print" pitchFamily="2" charset="0"/>
              </a:rPr>
            </a:br>
            <a:endParaRPr lang="pl-PL" sz="3200" dirty="0">
              <a:solidFill>
                <a:schemeClr val="bg1"/>
              </a:solidFill>
              <a:latin typeface="Segoe Print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1520" y="188640"/>
            <a:ext cx="864096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Elm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in a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nutshell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 rot="21412534">
            <a:off x="516480" y="1550375"/>
            <a:ext cx="8111041" cy="3757251"/>
          </a:xfrm>
        </p:spPr>
        <p:txBody>
          <a:bodyPr anchor="t">
            <a:noAutofit/>
          </a:bodyPr>
          <a:lstStyle/>
          <a:p>
            <a:pPr algn="l"/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Model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: State of your app (immutable)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View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: Pure function that renders the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State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as HTML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Update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: Pure function that updates the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State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(by returning a new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State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!)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9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 rot="21412534">
            <a:off x="758363" y="2726491"/>
            <a:ext cx="7714454" cy="30021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Online learning platform in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Elm</a:t>
            </a:r>
          </a:p>
          <a:p>
            <a:pPr algn="l"/>
            <a:endParaRPr lang="pl-PL" sz="3200" dirty="0">
              <a:solidFill>
                <a:schemeClr val="accent6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Used by 50% of School Districts in the 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77819" y="6595348"/>
            <a:ext cx="628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hlinkClick r:id="rId3"/>
              </a:rPr>
              <a:t>source</a:t>
            </a:r>
            <a:endParaRPr lang="pl-PL" i="1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sp>
        <p:nvSpPr>
          <p:cNvPr id="2" name="AutoShape 2" descr="Image result for gamesys logo"/>
          <p:cNvSpPr>
            <a:spLocks noChangeAspect="1" noChangeArrowheads="1"/>
          </p:cNvSpPr>
          <p:nvPr/>
        </p:nvSpPr>
        <p:spPr bwMode="auto">
          <a:xfrm>
            <a:off x="155575" y="-83026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3" name="AutoShape 4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" name="AutoShape 6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8" name="AutoShape 8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9" name="AutoShape 10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4098" name="Picture 2" descr="Image result for noredink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993" y="404664"/>
            <a:ext cx="4460015" cy="250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193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79512" y="116632"/>
            <a:ext cx="2016224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9344" y="6597352"/>
            <a:ext cx="7416824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>
                <a:solidFill>
                  <a:schemeClr val="bg1"/>
                </a:solidFill>
                <a:latin typeface="Segoe Print" pitchFamily="2" charset="0"/>
              </a:rPr>
              <a:t>The Elm Architecture - MVU</a:t>
            </a:r>
            <a:br>
              <a:rPr lang="en-GB" sz="3200" dirty="0">
                <a:solidFill>
                  <a:schemeClr val="bg1"/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bg1"/>
                </a:solidFill>
                <a:latin typeface="Segoe Print" pitchFamily="2" charset="0"/>
              </a:rPr>
            </a:br>
            <a:endParaRPr lang="pl-PL" sz="3200" dirty="0">
              <a:solidFill>
                <a:schemeClr val="bg1"/>
              </a:solidFill>
              <a:latin typeface="Segoe Print" pitchFamily="2" charset="0"/>
            </a:endParaRPr>
          </a:p>
        </p:txBody>
      </p:sp>
      <p:sp>
        <p:nvSpPr>
          <p:cNvPr id="2" name="AutoShape 2" descr="Image result for elm architecture diagram"/>
          <p:cNvSpPr>
            <a:spLocks noChangeAspect="1" noChangeArrowheads="1"/>
          </p:cNvSpPr>
          <p:nvPr/>
        </p:nvSpPr>
        <p:spPr bwMode="auto">
          <a:xfrm>
            <a:off x="155575" y="-1516063"/>
            <a:ext cx="4800600" cy="31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3" name="AutoShape 4" descr="Image result for elm architecture diagram"/>
          <p:cNvSpPr>
            <a:spLocks noChangeAspect="1" noChangeArrowheads="1"/>
          </p:cNvSpPr>
          <p:nvPr/>
        </p:nvSpPr>
        <p:spPr bwMode="auto">
          <a:xfrm>
            <a:off x="307975" y="-1363663"/>
            <a:ext cx="4800600" cy="31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grpSp>
        <p:nvGrpSpPr>
          <p:cNvPr id="8" name="Group 7"/>
          <p:cNvGrpSpPr/>
          <p:nvPr/>
        </p:nvGrpSpPr>
        <p:grpSpPr>
          <a:xfrm>
            <a:off x="533400" y="2132856"/>
            <a:ext cx="2320209" cy="1880871"/>
            <a:chOff x="2424451" y="1011050"/>
            <a:chExt cx="3003182" cy="212991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451" y="1011050"/>
              <a:ext cx="3003182" cy="2129918"/>
            </a:xfrm>
            <a:prstGeom prst="rect">
              <a:avLst/>
            </a:prstGeom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2848528" y="1625763"/>
              <a:ext cx="2402905" cy="10361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  <a:t>Update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94269" y="605246"/>
            <a:ext cx="2155462" cy="1528697"/>
            <a:chOff x="5204785" y="3501007"/>
            <a:chExt cx="2155462" cy="152869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4785" y="3501007"/>
              <a:ext cx="2155462" cy="1528697"/>
            </a:xfrm>
            <a:prstGeom prst="rect">
              <a:avLst/>
            </a:prstGeom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5492880" y="3806377"/>
              <a:ext cx="1802627" cy="10361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  <a:t>Model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13330" y="2464434"/>
            <a:ext cx="2154370" cy="1452883"/>
            <a:chOff x="2809542" y="4509120"/>
            <a:chExt cx="2154370" cy="14528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542" y="4509120"/>
              <a:ext cx="2048567" cy="1452883"/>
            </a:xfrm>
            <a:prstGeom prst="rect">
              <a:avLst/>
            </a:prstGeom>
          </p:spPr>
        </p:pic>
        <p:sp>
          <p:nvSpPr>
            <p:cNvPr id="18" name="Title 1"/>
            <p:cNvSpPr txBox="1">
              <a:spLocks/>
            </p:cNvSpPr>
            <p:nvPr/>
          </p:nvSpPr>
          <p:spPr>
            <a:xfrm>
              <a:off x="3161285" y="4789502"/>
              <a:ext cx="1802627" cy="10361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  <a:t>View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0" t="4139" r="9947" b="21870"/>
          <a:stretch/>
        </p:blipFill>
        <p:spPr>
          <a:xfrm>
            <a:off x="0" y="4434819"/>
            <a:ext cx="9144000" cy="914403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2951000" y="4373954"/>
            <a:ext cx="3242001" cy="1036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Elm Runtime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288464" y="5506934"/>
            <a:ext cx="1979236" cy="1273723"/>
            <a:chOff x="6288464" y="5464212"/>
            <a:chExt cx="1979236" cy="127372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8464" y="5464212"/>
              <a:ext cx="1698297" cy="1273723"/>
            </a:xfrm>
            <a:prstGeom prst="rect">
              <a:avLst/>
            </a:prstGeom>
          </p:spPr>
        </p:pic>
        <p:sp>
          <p:nvSpPr>
            <p:cNvPr id="23" name="Title 1"/>
            <p:cNvSpPr txBox="1">
              <a:spLocks/>
            </p:cNvSpPr>
            <p:nvPr/>
          </p:nvSpPr>
          <p:spPr>
            <a:xfrm>
              <a:off x="6465073" y="5478030"/>
              <a:ext cx="1802627" cy="10361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  <a:t>DOM</a:t>
              </a:r>
            </a:p>
          </p:txBody>
        </p:sp>
      </p:grp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7097">
            <a:off x="2778550" y="1534500"/>
            <a:ext cx="432367" cy="119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86650">
            <a:off x="5776978" y="1534499"/>
            <a:ext cx="432367" cy="119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155575" y="5493116"/>
            <a:ext cx="1979236" cy="1273723"/>
            <a:chOff x="6288464" y="5464212"/>
            <a:chExt cx="1979236" cy="1273723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8464" y="5464212"/>
              <a:ext cx="1698297" cy="1273723"/>
            </a:xfrm>
            <a:prstGeom prst="rect">
              <a:avLst/>
            </a:prstGeom>
          </p:spPr>
        </p:pic>
        <p:sp>
          <p:nvSpPr>
            <p:cNvPr id="32" name="Title 1"/>
            <p:cNvSpPr txBox="1">
              <a:spLocks/>
            </p:cNvSpPr>
            <p:nvPr/>
          </p:nvSpPr>
          <p:spPr>
            <a:xfrm>
              <a:off x="6465073" y="5478030"/>
              <a:ext cx="1802627" cy="10361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  <a:t>HTTP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745515" y="5521614"/>
            <a:ext cx="2745389" cy="1273723"/>
            <a:chOff x="6281880" y="5477785"/>
            <a:chExt cx="2745389" cy="127372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880" y="5477785"/>
              <a:ext cx="2738805" cy="1273723"/>
            </a:xfrm>
            <a:prstGeom prst="rect">
              <a:avLst/>
            </a:prstGeom>
          </p:spPr>
        </p:pic>
        <p:sp>
          <p:nvSpPr>
            <p:cNvPr id="35" name="Title 1"/>
            <p:cNvSpPr txBox="1">
              <a:spLocks/>
            </p:cNvSpPr>
            <p:nvPr/>
          </p:nvSpPr>
          <p:spPr>
            <a:xfrm>
              <a:off x="6465072" y="5478030"/>
              <a:ext cx="2562197" cy="10361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  <a:t>JS PORTS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837538" y="3708254"/>
            <a:ext cx="2225672" cy="2012503"/>
            <a:chOff x="6837538" y="3708254"/>
            <a:chExt cx="2225672" cy="2012503"/>
          </a:xfrm>
        </p:grpSpPr>
        <p:pic>
          <p:nvPicPr>
            <p:cNvPr id="27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746651">
              <a:off x="6837538" y="3839460"/>
              <a:ext cx="678471" cy="1881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Title 1"/>
            <p:cNvSpPr txBox="1">
              <a:spLocks/>
            </p:cNvSpPr>
            <p:nvPr/>
          </p:nvSpPr>
          <p:spPr>
            <a:xfrm>
              <a:off x="7260583" y="3708254"/>
              <a:ext cx="1802627" cy="10361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4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HTML</a:t>
              </a:r>
              <a:endPara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86310" y="3717032"/>
            <a:ext cx="1802627" cy="1256366"/>
            <a:chOff x="286310" y="3717032"/>
            <a:chExt cx="1802627" cy="1256366"/>
          </a:xfrm>
        </p:grpSpPr>
        <p:pic>
          <p:nvPicPr>
            <p:cNvPr id="28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52792">
              <a:off x="1144429" y="3774510"/>
              <a:ext cx="432367" cy="1198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Title 1"/>
            <p:cNvSpPr txBox="1">
              <a:spLocks/>
            </p:cNvSpPr>
            <p:nvPr/>
          </p:nvSpPr>
          <p:spPr>
            <a:xfrm>
              <a:off x="286310" y="3717032"/>
              <a:ext cx="1802627" cy="10361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4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MSG</a:t>
              </a:r>
              <a:endPara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endParaRPr>
            </a:p>
          </p:txBody>
        </p:sp>
      </p:grpSp>
      <p:sp>
        <p:nvSpPr>
          <p:cNvPr id="41" name="Title 1"/>
          <p:cNvSpPr txBox="1">
            <a:spLocks/>
          </p:cNvSpPr>
          <p:nvPr/>
        </p:nvSpPr>
        <p:spPr>
          <a:xfrm>
            <a:off x="7566105" y="6002238"/>
            <a:ext cx="501667" cy="847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*</a:t>
            </a:r>
            <a:endParaRPr lang="pl-PL" sz="3200" dirty="0">
              <a:solidFill>
                <a:schemeClr val="accent6">
                  <a:lumMod val="75000"/>
                </a:schemeClr>
              </a:solidFill>
              <a:latin typeface="Segoe Print" pitchFamily="2" charset="0"/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3982652" y="5999003"/>
            <a:ext cx="501667" cy="847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*</a:t>
            </a:r>
            <a:endParaRPr lang="pl-PL" sz="3200" dirty="0">
              <a:solidFill>
                <a:schemeClr val="accent6">
                  <a:lumMod val="75000"/>
                </a:schemeClr>
              </a:solidFill>
              <a:latin typeface="Segoe Print" pitchFamily="2" charset="0"/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1428405" y="5985787"/>
            <a:ext cx="501667" cy="847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*</a:t>
            </a:r>
            <a:endParaRPr lang="pl-PL" sz="3200" dirty="0">
              <a:solidFill>
                <a:schemeClr val="accent6">
                  <a:lumMod val="75000"/>
                </a:schemeClr>
              </a:solidFill>
              <a:latin typeface="Segoe Print" pitchFamily="2" charset="0"/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1456980" y="3708253"/>
            <a:ext cx="1802627" cy="1036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+ MODEL</a:t>
            </a:r>
            <a:endParaRPr lang="pl-PL" sz="3200" dirty="0">
              <a:solidFill>
                <a:schemeClr val="accent6">
                  <a:lumMod val="75000"/>
                </a:schemeClr>
              </a:solidFill>
              <a:latin typeface="Segoe Print" pitchFamily="2" charset="0"/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1360612" y="1130534"/>
            <a:ext cx="1802627" cy="1036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Create a new model!</a:t>
            </a:r>
          </a:p>
        </p:txBody>
      </p:sp>
    </p:spTree>
    <p:extLst>
      <p:ext uri="{BB962C8B-B14F-4D97-AF65-F5344CB8AC3E}">
        <p14:creationId xmlns:p14="http://schemas.microsoft.com/office/powerpoint/2010/main" val="404907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6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Inspirations</a:t>
            </a:r>
          </a:p>
        </p:txBody>
      </p:sp>
      <p:pic>
        <p:nvPicPr>
          <p:cNvPr id="1026" name="Picture 2" descr="https://staltz.com/img/redux-unidir-ui-ar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36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36512" y="6595348"/>
            <a:ext cx="628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hlinkClick r:id="rId4"/>
              </a:rPr>
              <a:t>source</a:t>
            </a:r>
            <a:endParaRPr lang="pl-PL" i="1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4615" y="5719316"/>
            <a:ext cx="2863905" cy="1036131"/>
            <a:chOff x="94615" y="5719316"/>
            <a:chExt cx="2863905" cy="1036131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053154" flipV="1">
              <a:off x="178153" y="6103767"/>
              <a:ext cx="432367" cy="599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itle 1"/>
            <p:cNvSpPr txBox="1">
              <a:spLocks/>
            </p:cNvSpPr>
            <p:nvPr/>
          </p:nvSpPr>
          <p:spPr>
            <a:xfrm>
              <a:off x="580575" y="5719316"/>
              <a:ext cx="2377945" cy="10361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0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Check this out!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3720" y="3747492"/>
            <a:ext cx="1340351" cy="1185733"/>
            <a:chOff x="435487" y="5772944"/>
            <a:chExt cx="1340351" cy="1185733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27462">
              <a:off x="1343471" y="5772944"/>
              <a:ext cx="432367" cy="599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itle 1"/>
            <p:cNvSpPr txBox="1">
              <a:spLocks/>
            </p:cNvSpPr>
            <p:nvPr/>
          </p:nvSpPr>
          <p:spPr>
            <a:xfrm>
              <a:off x="435487" y="5922546"/>
              <a:ext cx="1188972" cy="10361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0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View</a:t>
              </a:r>
              <a:br>
                <a:rPr lang="pl-PL" sz="20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</a:br>
              <a:r>
                <a:rPr lang="pl-PL" sz="20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(React!)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777" y="1340768"/>
            <a:ext cx="1340351" cy="1054511"/>
            <a:chOff x="435487" y="5772944"/>
            <a:chExt cx="1340351" cy="1054511"/>
          </a:xfrm>
        </p:grpSpPr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27462">
              <a:off x="1343471" y="5772944"/>
              <a:ext cx="432367" cy="599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435487" y="5791324"/>
              <a:ext cx="1188972" cy="10361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0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Model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668344" y="1817903"/>
            <a:ext cx="1863149" cy="1049487"/>
            <a:chOff x="87638" y="5708701"/>
            <a:chExt cx="1738330" cy="1036131"/>
          </a:xfrm>
        </p:grpSpPr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592902" flipH="1">
              <a:off x="142127" y="5768740"/>
              <a:ext cx="457516" cy="566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itle 1"/>
            <p:cNvSpPr txBox="1">
              <a:spLocks/>
            </p:cNvSpPr>
            <p:nvPr/>
          </p:nvSpPr>
          <p:spPr>
            <a:xfrm>
              <a:off x="636996" y="5708701"/>
              <a:ext cx="1188972" cy="10361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0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Msg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34439" y="1340770"/>
            <a:ext cx="1530589" cy="1215094"/>
            <a:chOff x="12872" y="5442612"/>
            <a:chExt cx="1530589" cy="1215094"/>
          </a:xfrm>
        </p:grpSpPr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10306" flipH="1">
              <a:off x="12872" y="5442612"/>
              <a:ext cx="432367" cy="599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Title 1"/>
            <p:cNvSpPr txBox="1">
              <a:spLocks/>
            </p:cNvSpPr>
            <p:nvPr/>
          </p:nvSpPr>
          <p:spPr>
            <a:xfrm>
              <a:off x="354489" y="5621575"/>
              <a:ext cx="1188972" cy="10361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0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828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 rot="21412534">
            <a:off x="648961" y="1641802"/>
            <a:ext cx="7846078" cy="3574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Functional programming is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used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(and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useful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 in the real world too!</a:t>
            </a:r>
          </a:p>
          <a:p>
            <a:pPr algn="l"/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It results in more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testable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, more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reliable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, more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maintainable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code</a:t>
            </a: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The design does not control you,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You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control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the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design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!</a:t>
            </a:r>
            <a:endParaRPr lang="pl-PL" sz="3200" dirty="0">
              <a:solidFill>
                <a:schemeClr val="accent6">
                  <a:lumMod val="75000"/>
                </a:schemeClr>
              </a:solidFill>
              <a:latin typeface="Segoe Print" pitchFamily="2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51520" y="188640"/>
            <a:ext cx="864096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3200" dirty="0">
              <a:latin typeface="Segoe Print" pitchFamily="2" charset="0"/>
            </a:endParaRPr>
          </a:p>
        </p:txBody>
      </p:sp>
      <p:sp>
        <p:nvSpPr>
          <p:cNvPr id="6" name="AutoShape 2" descr="Image result for F# icon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7" name="AutoShape 4" descr="Image result for F# icon"/>
          <p:cNvSpPr>
            <a:spLocks noChangeAspect="1" noChangeArrowheads="1"/>
          </p:cNvSpPr>
          <p:nvPr/>
        </p:nvSpPr>
        <p:spPr bwMode="auto">
          <a:xfrm>
            <a:off x="307975" y="-10128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8" name="AutoShape 10" descr="Image result for elm logo"/>
          <p:cNvSpPr>
            <a:spLocks noChangeAspect="1" noChangeArrowheads="1"/>
          </p:cNvSpPr>
          <p:nvPr/>
        </p:nvSpPr>
        <p:spPr bwMode="auto">
          <a:xfrm>
            <a:off x="155575" y="-2697163"/>
            <a:ext cx="5638800" cy="562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9" name="AutoShape 12" descr="Image result for elm logo"/>
          <p:cNvSpPr>
            <a:spLocks noChangeAspect="1" noChangeArrowheads="1"/>
          </p:cNvSpPr>
          <p:nvPr/>
        </p:nvSpPr>
        <p:spPr bwMode="auto">
          <a:xfrm>
            <a:off x="307975" y="-2544763"/>
            <a:ext cx="5638800" cy="562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0" name="AutoShape 14" descr="Image result for elm logo"/>
          <p:cNvSpPr>
            <a:spLocks noChangeAspect="1" noChangeArrowheads="1"/>
          </p:cNvSpPr>
          <p:nvPr/>
        </p:nvSpPr>
        <p:spPr bwMode="auto">
          <a:xfrm>
            <a:off x="460375" y="-2392363"/>
            <a:ext cx="5638800" cy="562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3605166-E113-48DA-9769-3BDC67F74F20}"/>
              </a:ext>
            </a:extLst>
          </p:cNvPr>
          <p:cNvSpPr txBox="1">
            <a:spLocks/>
          </p:cNvSpPr>
          <p:nvPr/>
        </p:nvSpPr>
        <p:spPr>
          <a:xfrm>
            <a:off x="403920" y="341040"/>
            <a:ext cx="864096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To sum up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00" b="32536"/>
          <a:stretch/>
        </p:blipFill>
        <p:spPr>
          <a:xfrm>
            <a:off x="8028384" y="159504"/>
            <a:ext cx="927074" cy="90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9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 rot="21412534">
            <a:off x="648961" y="1578651"/>
            <a:ext cx="7846078" cy="1580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Pick one (or two!) and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start writing</a:t>
            </a:r>
          </a:p>
          <a:p>
            <a:pPr algn="l"/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51520" y="188640"/>
            <a:ext cx="864096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Where to go from here?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sp>
        <p:nvSpPr>
          <p:cNvPr id="6" name="AutoShape 2" descr="Image result for F# icon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7" name="AutoShape 4" descr="Image result for F# icon"/>
          <p:cNvSpPr>
            <a:spLocks noChangeAspect="1" noChangeArrowheads="1"/>
          </p:cNvSpPr>
          <p:nvPr/>
        </p:nvSpPr>
        <p:spPr bwMode="auto">
          <a:xfrm>
            <a:off x="307975" y="-10128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8" name="AutoShape 10" descr="Image result for elm logo"/>
          <p:cNvSpPr>
            <a:spLocks noChangeAspect="1" noChangeArrowheads="1"/>
          </p:cNvSpPr>
          <p:nvPr/>
        </p:nvSpPr>
        <p:spPr bwMode="auto">
          <a:xfrm>
            <a:off x="155575" y="-2697163"/>
            <a:ext cx="5638800" cy="562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9" name="AutoShape 12" descr="Image result for elm logo"/>
          <p:cNvSpPr>
            <a:spLocks noChangeAspect="1" noChangeArrowheads="1"/>
          </p:cNvSpPr>
          <p:nvPr/>
        </p:nvSpPr>
        <p:spPr bwMode="auto">
          <a:xfrm>
            <a:off x="307975" y="-2544763"/>
            <a:ext cx="5638800" cy="562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0" name="AutoShape 14" descr="Image result for elm logo"/>
          <p:cNvSpPr>
            <a:spLocks noChangeAspect="1" noChangeArrowheads="1"/>
          </p:cNvSpPr>
          <p:nvPr/>
        </p:nvSpPr>
        <p:spPr bwMode="auto">
          <a:xfrm>
            <a:off x="460375" y="-2392363"/>
            <a:ext cx="5638800" cy="562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grpSp>
        <p:nvGrpSpPr>
          <p:cNvPr id="12" name="Group 11"/>
          <p:cNvGrpSpPr/>
          <p:nvPr/>
        </p:nvGrpSpPr>
        <p:grpSpPr>
          <a:xfrm>
            <a:off x="1011681" y="4484654"/>
            <a:ext cx="1030987" cy="1813534"/>
            <a:chOff x="946200" y="2867621"/>
            <a:chExt cx="1030987" cy="1813534"/>
          </a:xfrm>
        </p:grpSpPr>
        <p:pic>
          <p:nvPicPr>
            <p:cNvPr id="14344" name="Picture 8" descr="Image result for F# icon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200" y="2867621"/>
              <a:ext cx="1008112" cy="1008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1053133" y="3645024"/>
              <a:ext cx="924054" cy="10361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  <a:t>F#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553350" y="2643312"/>
            <a:ext cx="1258580" cy="1640631"/>
            <a:chOff x="2529035" y="3084513"/>
            <a:chExt cx="1258580" cy="1640631"/>
          </a:xfrm>
        </p:grpSpPr>
        <p:pic>
          <p:nvPicPr>
            <p:cNvPr id="14352" name="Picture 16" descr="Related image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3975" y="3084513"/>
              <a:ext cx="900100" cy="90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itle 1"/>
            <p:cNvSpPr txBox="1">
              <a:spLocks/>
            </p:cNvSpPr>
            <p:nvPr/>
          </p:nvSpPr>
          <p:spPr>
            <a:xfrm>
              <a:off x="2529035" y="3689013"/>
              <a:ext cx="1258580" cy="10361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  <a:t>Elm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860381" y="4343428"/>
            <a:ext cx="1258580" cy="1954760"/>
            <a:chOff x="5728465" y="3230451"/>
            <a:chExt cx="1258580" cy="1954760"/>
          </a:xfrm>
        </p:grpSpPr>
        <p:pic>
          <p:nvPicPr>
            <p:cNvPr id="14354" name="Picture 18" descr="https://www.columbuselixir.com/images/elixir-logo.png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5440" y="3230451"/>
              <a:ext cx="1051059" cy="1051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itle 1"/>
            <p:cNvSpPr txBox="1">
              <a:spLocks/>
            </p:cNvSpPr>
            <p:nvPr/>
          </p:nvSpPr>
          <p:spPr>
            <a:xfrm>
              <a:off x="5728465" y="4149080"/>
              <a:ext cx="1258580" cy="10361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  <a:t>Elixir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13530" y="4508888"/>
            <a:ext cx="1258580" cy="1789300"/>
            <a:chOff x="4847044" y="4620047"/>
            <a:chExt cx="1258580" cy="1789300"/>
          </a:xfrm>
        </p:grpSpPr>
        <p:pic>
          <p:nvPicPr>
            <p:cNvPr id="14356" name="Picture 20" descr="Image result for Scala logo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713" y="4620047"/>
              <a:ext cx="595367" cy="963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4847044" y="5373216"/>
              <a:ext cx="1258580" cy="10361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  <a:t>Scala</a:t>
              </a:r>
            </a:p>
          </p:txBody>
        </p:sp>
      </p:grpSp>
      <p:pic>
        <p:nvPicPr>
          <p:cNvPr id="14358" name="Picture 22" descr="Image result for Reason ML logo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29" y="2932113"/>
            <a:ext cx="1929142" cy="72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17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1025305" y="1934834"/>
            <a:ext cx="7093391" cy="2988332"/>
          </a:xfrm>
        </p:spPr>
        <p:txBody>
          <a:bodyPr>
            <a:noAutofit/>
          </a:bodyPr>
          <a:lstStyle/>
          <a:p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Thank you and happy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Functional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 Programming!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sp>
        <p:nvSpPr>
          <p:cNvPr id="3" name="AutoShape 2" descr="Image result for F# icon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961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 rot="21412534">
            <a:off x="758363" y="2726491"/>
            <a:ext cx="7714454" cy="30021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Wireless Railway &amp; Fleet monitoring in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F#</a:t>
            </a:r>
          </a:p>
          <a:p>
            <a:pPr algn="l"/>
            <a:endParaRPr lang="pl-PL" sz="3200" dirty="0">
              <a:solidFill>
                <a:schemeClr val="accent6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10 billion events processed without a single failure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77819" y="6595348"/>
            <a:ext cx="628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hlinkClick r:id="rId3"/>
              </a:rPr>
              <a:t>source</a:t>
            </a:r>
            <a:endParaRPr lang="pl-PL" i="1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sp>
        <p:nvSpPr>
          <p:cNvPr id="2" name="AutoShape 2" descr="Image result for gamesys logo"/>
          <p:cNvSpPr>
            <a:spLocks noChangeAspect="1" noChangeArrowheads="1"/>
          </p:cNvSpPr>
          <p:nvPr/>
        </p:nvSpPr>
        <p:spPr bwMode="auto">
          <a:xfrm>
            <a:off x="155575" y="-83026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3" name="AutoShape 4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" name="AutoShape 6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8" name="AutoShape 8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9" name="AutoShape 10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6" name="AutoShape 4" descr="Image result for perpetuum logo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150" name="Picture 6" descr="Image result for perpetuum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740" y="655485"/>
            <a:ext cx="4680520" cy="147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29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 rot="21412534">
            <a:off x="758363" y="2726491"/>
            <a:ext cx="7714454" cy="30021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Voice &amp; text chat platform in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Elixir</a:t>
            </a:r>
          </a:p>
          <a:p>
            <a:pPr algn="l"/>
            <a:endParaRPr lang="pl-PL" sz="3200" dirty="0">
              <a:solidFill>
                <a:schemeClr val="accent6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Handle 5 million concurrent users!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77819" y="6595348"/>
            <a:ext cx="628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hlinkClick r:id="rId3"/>
              </a:rPr>
              <a:t>source</a:t>
            </a:r>
            <a:endParaRPr lang="pl-PL" i="1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sp>
        <p:nvSpPr>
          <p:cNvPr id="2" name="AutoShape 2" descr="Image result for gamesys logo"/>
          <p:cNvSpPr>
            <a:spLocks noChangeAspect="1" noChangeArrowheads="1"/>
          </p:cNvSpPr>
          <p:nvPr/>
        </p:nvSpPr>
        <p:spPr bwMode="auto">
          <a:xfrm>
            <a:off x="155575" y="-83026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3" name="AutoShape 4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" name="AutoShape 6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8" name="AutoShape 8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9" name="AutoShape 10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6" name="AutoShape 4" descr="Image result for perpetuum logo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27" y="354573"/>
            <a:ext cx="3511947" cy="219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468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 rot="21412534">
            <a:off x="758363" y="2726491"/>
            <a:ext cx="7714454" cy="30021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Web Services &amp; Internal APIs in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F#</a:t>
            </a:r>
            <a:b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accent6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6000+ Online courses</a:t>
            </a:r>
          </a:p>
        </p:txBody>
      </p:sp>
      <p:sp>
        <p:nvSpPr>
          <p:cNvPr id="2" name="AutoShape 2" descr="Image result for gamesys logo"/>
          <p:cNvSpPr>
            <a:spLocks noChangeAspect="1" noChangeArrowheads="1"/>
          </p:cNvSpPr>
          <p:nvPr/>
        </p:nvSpPr>
        <p:spPr bwMode="auto">
          <a:xfrm>
            <a:off x="155575" y="-83026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3" name="AutoShape 4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" name="AutoShape 6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8" name="AutoShape 8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9" name="AutoShape 10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6" name="AutoShape 4" descr="Image result for perpetuum logo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8194" name="Picture 2" descr="Image result for pluralsigh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31" y="617538"/>
            <a:ext cx="7399938" cy="170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121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 rot="21412534">
            <a:off x="758148" y="2718602"/>
            <a:ext cx="8003936" cy="30021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Notifications system &amp; Ads API in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Elixir</a:t>
            </a:r>
            <a:b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accent6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150+M users monthly, 175B items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10x smaller codebase, 2x less servers</a:t>
            </a:r>
          </a:p>
        </p:txBody>
      </p:sp>
      <p:sp>
        <p:nvSpPr>
          <p:cNvPr id="2" name="AutoShape 2" descr="Image result for gamesys logo"/>
          <p:cNvSpPr>
            <a:spLocks noChangeAspect="1" noChangeArrowheads="1"/>
          </p:cNvSpPr>
          <p:nvPr/>
        </p:nvSpPr>
        <p:spPr bwMode="auto">
          <a:xfrm>
            <a:off x="155575" y="-83026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3" name="AutoShape 4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" name="AutoShape 6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8" name="AutoShape 8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9" name="AutoShape 10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6" name="AutoShape 4" descr="Image result for perpetuum logo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7" name="AutoShape 2" descr="Image result for pinterest logo"/>
          <p:cNvSpPr>
            <a:spLocks noChangeAspect="1" noChangeArrowheads="1"/>
          </p:cNvSpPr>
          <p:nvPr/>
        </p:nvSpPr>
        <p:spPr bwMode="auto">
          <a:xfrm>
            <a:off x="155575" y="-876300"/>
            <a:ext cx="7620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0" name="AutoShape 4" descr="Image result for pinterest logo"/>
          <p:cNvSpPr>
            <a:spLocks noChangeAspect="1" noChangeArrowheads="1"/>
          </p:cNvSpPr>
          <p:nvPr/>
        </p:nvSpPr>
        <p:spPr bwMode="auto">
          <a:xfrm>
            <a:off x="307975" y="-723900"/>
            <a:ext cx="7620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1" name="AutoShape 6" descr="Image result for pinterest logo"/>
          <p:cNvSpPr>
            <a:spLocks noChangeAspect="1" noChangeArrowheads="1"/>
          </p:cNvSpPr>
          <p:nvPr/>
        </p:nvSpPr>
        <p:spPr bwMode="auto">
          <a:xfrm>
            <a:off x="460375" y="-571500"/>
            <a:ext cx="7620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9224" name="Picture 8" descr="Image result for pinterest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15"/>
          <a:stretch/>
        </p:blipFill>
        <p:spPr bwMode="auto">
          <a:xfrm>
            <a:off x="2052328" y="342900"/>
            <a:ext cx="503934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577819" y="6595348"/>
            <a:ext cx="628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hlinkClick r:id="rId4"/>
              </a:rPr>
              <a:t>source</a:t>
            </a:r>
            <a:endParaRPr lang="pl-PL" i="1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374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 rot="21412534">
            <a:off x="757990" y="2712831"/>
            <a:ext cx="8215712" cy="30021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700+ microservices in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F#</a:t>
            </a:r>
            <a:b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accent6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From 0 to 8M users in 1,5 years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Acquired by Walmart for $3.3B!</a:t>
            </a:r>
          </a:p>
        </p:txBody>
      </p:sp>
      <p:sp>
        <p:nvSpPr>
          <p:cNvPr id="2" name="AutoShape 2" descr="Image result for gamesys logo"/>
          <p:cNvSpPr>
            <a:spLocks noChangeAspect="1" noChangeArrowheads="1"/>
          </p:cNvSpPr>
          <p:nvPr/>
        </p:nvSpPr>
        <p:spPr bwMode="auto">
          <a:xfrm>
            <a:off x="155575" y="-83026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3" name="AutoShape 4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" name="AutoShape 6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8" name="AutoShape 8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9" name="AutoShape 10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6" name="AutoShape 4" descr="Image result for perpetuum logo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7" name="AutoShape 2" descr="Image result for pinterest logo"/>
          <p:cNvSpPr>
            <a:spLocks noChangeAspect="1" noChangeArrowheads="1"/>
          </p:cNvSpPr>
          <p:nvPr/>
        </p:nvSpPr>
        <p:spPr bwMode="auto">
          <a:xfrm>
            <a:off x="155575" y="-876300"/>
            <a:ext cx="7620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0" name="AutoShape 4" descr="Image result for pinterest logo"/>
          <p:cNvSpPr>
            <a:spLocks noChangeAspect="1" noChangeArrowheads="1"/>
          </p:cNvSpPr>
          <p:nvPr/>
        </p:nvSpPr>
        <p:spPr bwMode="auto">
          <a:xfrm>
            <a:off x="307975" y="-723900"/>
            <a:ext cx="7620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1" name="AutoShape 6" descr="Image result for pinterest logo"/>
          <p:cNvSpPr>
            <a:spLocks noChangeAspect="1" noChangeArrowheads="1"/>
          </p:cNvSpPr>
          <p:nvPr/>
        </p:nvSpPr>
        <p:spPr bwMode="auto">
          <a:xfrm>
            <a:off x="460375" y="-571500"/>
            <a:ext cx="7620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4" name="TextBox 13"/>
          <p:cNvSpPr txBox="1"/>
          <p:nvPr/>
        </p:nvSpPr>
        <p:spPr>
          <a:xfrm>
            <a:off x="8577819" y="6595348"/>
            <a:ext cx="628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hlinkClick r:id="rId3"/>
              </a:rPr>
              <a:t>source</a:t>
            </a:r>
            <a:endParaRPr lang="pl-PL" i="1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pic>
        <p:nvPicPr>
          <p:cNvPr id="11266" name="Picture 2" descr="Image result for jet com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719" y="769938"/>
            <a:ext cx="3662563" cy="149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001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 rot="21412534">
            <a:off x="757990" y="2712831"/>
            <a:ext cx="8215712" cy="30021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Server implementation in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Erlang</a:t>
            </a:r>
            <a:b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accent6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Most popular message broker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35+k applications relying on it</a:t>
            </a:r>
          </a:p>
        </p:txBody>
      </p:sp>
      <p:sp>
        <p:nvSpPr>
          <p:cNvPr id="2" name="AutoShape 2" descr="Image result for gamesys logo"/>
          <p:cNvSpPr>
            <a:spLocks noChangeAspect="1" noChangeArrowheads="1"/>
          </p:cNvSpPr>
          <p:nvPr/>
        </p:nvSpPr>
        <p:spPr bwMode="auto">
          <a:xfrm>
            <a:off x="155575" y="-83026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3" name="AutoShape 4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" name="AutoShape 6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8" name="AutoShape 8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9" name="AutoShape 10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6" name="AutoShape 4" descr="Image result for perpetuum logo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7" name="AutoShape 2" descr="Image result for pinterest logo"/>
          <p:cNvSpPr>
            <a:spLocks noChangeAspect="1" noChangeArrowheads="1"/>
          </p:cNvSpPr>
          <p:nvPr/>
        </p:nvSpPr>
        <p:spPr bwMode="auto">
          <a:xfrm>
            <a:off x="155575" y="-876300"/>
            <a:ext cx="7620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0" name="AutoShape 4" descr="Image result for pinterest logo"/>
          <p:cNvSpPr>
            <a:spLocks noChangeAspect="1" noChangeArrowheads="1"/>
          </p:cNvSpPr>
          <p:nvPr/>
        </p:nvSpPr>
        <p:spPr bwMode="auto">
          <a:xfrm>
            <a:off x="307975" y="-723900"/>
            <a:ext cx="7620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1" name="AutoShape 6" descr="Image result for pinterest logo"/>
          <p:cNvSpPr>
            <a:spLocks noChangeAspect="1" noChangeArrowheads="1"/>
          </p:cNvSpPr>
          <p:nvPr/>
        </p:nvSpPr>
        <p:spPr bwMode="auto">
          <a:xfrm>
            <a:off x="460375" y="-571500"/>
            <a:ext cx="7620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4" name="TextBox 13"/>
          <p:cNvSpPr txBox="1"/>
          <p:nvPr/>
        </p:nvSpPr>
        <p:spPr>
          <a:xfrm>
            <a:off x="8577819" y="6595348"/>
            <a:ext cx="628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hlinkClick r:id="rId3"/>
              </a:rPr>
              <a:t>source</a:t>
            </a:r>
            <a:endParaRPr lang="pl-PL" i="1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pic>
        <p:nvPicPr>
          <p:cNvPr id="12290" name="Picture 2" descr="Image result for rabbitMQ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6" t="33677" r="23356" b="29274"/>
          <a:stretch/>
        </p:blipFill>
        <p:spPr bwMode="auto">
          <a:xfrm>
            <a:off x="1881187" y="472778"/>
            <a:ext cx="5381626" cy="204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177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 rot="21412534">
            <a:off x="757990" y="2855706"/>
            <a:ext cx="8215712" cy="30021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Infrastructure in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Erlang</a:t>
            </a:r>
            <a:b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accent6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Acquired by Facebook for $19B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Only 50 engineers to support 900M users!</a:t>
            </a:r>
          </a:p>
        </p:txBody>
      </p:sp>
      <p:sp>
        <p:nvSpPr>
          <p:cNvPr id="2" name="AutoShape 2" descr="Image result for gamesys logo"/>
          <p:cNvSpPr>
            <a:spLocks noChangeAspect="1" noChangeArrowheads="1"/>
          </p:cNvSpPr>
          <p:nvPr/>
        </p:nvSpPr>
        <p:spPr bwMode="auto">
          <a:xfrm>
            <a:off x="155575" y="-83026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3" name="AutoShape 4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" name="AutoShape 6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8" name="AutoShape 8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9" name="AutoShape 10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6" name="AutoShape 4" descr="Image result for perpetuum logo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7" name="AutoShape 2" descr="Image result for pinterest logo"/>
          <p:cNvSpPr>
            <a:spLocks noChangeAspect="1" noChangeArrowheads="1"/>
          </p:cNvSpPr>
          <p:nvPr/>
        </p:nvSpPr>
        <p:spPr bwMode="auto">
          <a:xfrm>
            <a:off x="155575" y="-876300"/>
            <a:ext cx="7620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0" name="AutoShape 4" descr="Image result for pinterest logo"/>
          <p:cNvSpPr>
            <a:spLocks noChangeAspect="1" noChangeArrowheads="1"/>
          </p:cNvSpPr>
          <p:nvPr/>
        </p:nvSpPr>
        <p:spPr bwMode="auto">
          <a:xfrm>
            <a:off x="307975" y="-723900"/>
            <a:ext cx="7620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1" name="AutoShape 6" descr="Image result for pinterest logo"/>
          <p:cNvSpPr>
            <a:spLocks noChangeAspect="1" noChangeArrowheads="1"/>
          </p:cNvSpPr>
          <p:nvPr/>
        </p:nvSpPr>
        <p:spPr bwMode="auto">
          <a:xfrm>
            <a:off x="460375" y="-571500"/>
            <a:ext cx="7620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4" name="TextBox 13"/>
          <p:cNvSpPr txBox="1"/>
          <p:nvPr/>
        </p:nvSpPr>
        <p:spPr>
          <a:xfrm>
            <a:off x="8577819" y="6595348"/>
            <a:ext cx="628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hlinkClick r:id="rId3"/>
              </a:rPr>
              <a:t>source</a:t>
            </a:r>
            <a:endParaRPr lang="pl-PL" i="1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pic>
        <p:nvPicPr>
          <p:cNvPr id="13314" name="Picture 2" descr="Image result for whatsapp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45" y="390525"/>
            <a:ext cx="2205310" cy="220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573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 rot="21412534">
            <a:off x="644624" y="3135218"/>
            <a:ext cx="7757106" cy="15139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And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hundreds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of other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s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!</a:t>
            </a:r>
          </a:p>
        </p:txBody>
      </p:sp>
      <p:sp>
        <p:nvSpPr>
          <p:cNvPr id="2" name="AutoShape 2" descr="Image result for gamesys logo"/>
          <p:cNvSpPr>
            <a:spLocks noChangeAspect="1" noChangeArrowheads="1"/>
          </p:cNvSpPr>
          <p:nvPr/>
        </p:nvSpPr>
        <p:spPr bwMode="auto">
          <a:xfrm>
            <a:off x="155575" y="-83026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3" name="AutoShape 4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" name="AutoShape 6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8" name="AutoShape 8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9" name="AutoShape 10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6" name="AutoShape 4" descr="Image result for perpetuum logo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7" name="AutoShape 2" descr="Image result for pinterest logo"/>
          <p:cNvSpPr>
            <a:spLocks noChangeAspect="1" noChangeArrowheads="1"/>
          </p:cNvSpPr>
          <p:nvPr/>
        </p:nvSpPr>
        <p:spPr bwMode="auto">
          <a:xfrm>
            <a:off x="155575" y="-876300"/>
            <a:ext cx="7620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0" name="AutoShape 4" descr="Image result for pinterest logo"/>
          <p:cNvSpPr>
            <a:spLocks noChangeAspect="1" noChangeArrowheads="1"/>
          </p:cNvSpPr>
          <p:nvPr/>
        </p:nvSpPr>
        <p:spPr bwMode="auto">
          <a:xfrm>
            <a:off x="307975" y="-723900"/>
            <a:ext cx="7620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089" y="1196752"/>
            <a:ext cx="3151822" cy="227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6" descr="Image result for pinterest logo"/>
          <p:cNvSpPr>
            <a:spLocks noChangeAspect="1" noChangeArrowheads="1"/>
          </p:cNvSpPr>
          <p:nvPr/>
        </p:nvSpPr>
        <p:spPr bwMode="auto">
          <a:xfrm>
            <a:off x="460375" y="-571500"/>
            <a:ext cx="7620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4" name="TextBox 13"/>
          <p:cNvSpPr txBox="1"/>
          <p:nvPr/>
        </p:nvSpPr>
        <p:spPr>
          <a:xfrm>
            <a:off x="8577819" y="6595348"/>
            <a:ext cx="628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hlinkClick r:id="rId4"/>
              </a:rPr>
              <a:t>source</a:t>
            </a:r>
            <a:endParaRPr lang="pl-PL" i="1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0653" y="5652537"/>
            <a:ext cx="83226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ea typeface="+mj-ea"/>
                <a:cs typeface="+mj-cs"/>
              </a:rPr>
              <a:t>“Once upon a time, Cisco, Ericsson, Goldman Sachs,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ea typeface="+mj-ea"/>
                <a:cs typeface="+mj-cs"/>
              </a:rPr>
              <a:t>WhatsApp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ea typeface="+mj-ea"/>
                <a:cs typeface="+mj-cs"/>
              </a:rPr>
              <a:t>, Amazon and many other top companies kept a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  <a:ea typeface="+mj-ea"/>
                <a:cs typeface="+mj-cs"/>
              </a:rPr>
              <a:t>secret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ea typeface="+mj-ea"/>
                <a:cs typeface="+mj-cs"/>
              </a:rPr>
              <a:t>.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ea typeface="+mj-ea"/>
                <a:cs typeface="+mj-cs"/>
              </a:rPr>
              <a:t>Erlang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ea typeface="+mj-ea"/>
                <a:cs typeface="+mj-cs"/>
              </a:rPr>
              <a:t> was that badly kept secret.”</a:t>
            </a:r>
            <a:endParaRPr lang="pl-PL" sz="16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87616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1462262" y="1934834"/>
            <a:ext cx="6219476" cy="2988332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Functional Programming</a:t>
            </a:r>
            <a:b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from Zero to Not-Zero!</a:t>
            </a:r>
            <a:b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6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649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855153"/>
            <a:ext cx="5108048" cy="5742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577819" y="6595348"/>
            <a:ext cx="628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hlinkClick r:id="rId4"/>
              </a:rPr>
              <a:t>source</a:t>
            </a:r>
            <a:endParaRPr lang="pl-PL" i="1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1520" y="188640"/>
            <a:ext cx="8712968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It’s not only about the programmers…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282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 rot="21412534">
            <a:off x="462052" y="542518"/>
            <a:ext cx="8437613" cy="49834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Data Science / Big Data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Boring Line of Business Apps (BLOBAs)</a:t>
            </a:r>
          </a:p>
          <a:p>
            <a:pPr algn="l"/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REST A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PI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s / Microservices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Web U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s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/ Mobile Apps</a:t>
            </a:r>
          </a:p>
          <a:p>
            <a:pPr algn="l"/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Domain Modelling / Event Sourcing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Distributed, Fault tolerant systems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sp>
        <p:nvSpPr>
          <p:cNvPr id="3" name="AutoShape 4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" name="AutoShape 6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8" name="AutoShape 8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9" name="AutoShape 10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6" name="AutoShape 4" descr="Image result for perpetuum logo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7" name="AutoShape 2" descr="Image result for pinterest logo"/>
          <p:cNvSpPr>
            <a:spLocks noChangeAspect="1" noChangeArrowheads="1"/>
          </p:cNvSpPr>
          <p:nvPr/>
        </p:nvSpPr>
        <p:spPr bwMode="auto">
          <a:xfrm>
            <a:off x="155575" y="-876300"/>
            <a:ext cx="7620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0" name="AutoShape 4" descr="Image result for pinterest logo"/>
          <p:cNvSpPr>
            <a:spLocks noChangeAspect="1" noChangeArrowheads="1"/>
          </p:cNvSpPr>
          <p:nvPr/>
        </p:nvSpPr>
        <p:spPr bwMode="auto">
          <a:xfrm>
            <a:off x="307975" y="-723900"/>
            <a:ext cx="7620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1" name="AutoShape 6" descr="Image result for pinterest logo"/>
          <p:cNvSpPr>
            <a:spLocks noChangeAspect="1" noChangeArrowheads="1"/>
          </p:cNvSpPr>
          <p:nvPr/>
        </p:nvSpPr>
        <p:spPr bwMode="auto">
          <a:xfrm>
            <a:off x="460375" y="-571500"/>
            <a:ext cx="7620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354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gamesys logo"/>
          <p:cNvSpPr>
            <a:spLocks noChangeAspect="1" noChangeArrowheads="1"/>
          </p:cNvSpPr>
          <p:nvPr/>
        </p:nvSpPr>
        <p:spPr bwMode="auto">
          <a:xfrm>
            <a:off x="155575" y="-83026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3" name="AutoShape 4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" name="AutoShape 6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8" name="AutoShape 8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9" name="AutoShape 10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6" name="AutoShape 4" descr="Image result for perpetuum logo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7" name="AutoShape 2" descr="Image result for pinterest logo"/>
          <p:cNvSpPr>
            <a:spLocks noChangeAspect="1" noChangeArrowheads="1"/>
          </p:cNvSpPr>
          <p:nvPr/>
        </p:nvSpPr>
        <p:spPr bwMode="auto">
          <a:xfrm>
            <a:off x="155575" y="-876300"/>
            <a:ext cx="7620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0" name="AutoShape 4" descr="Image result for pinterest logo"/>
          <p:cNvSpPr>
            <a:spLocks noChangeAspect="1" noChangeArrowheads="1"/>
          </p:cNvSpPr>
          <p:nvPr/>
        </p:nvSpPr>
        <p:spPr bwMode="auto">
          <a:xfrm>
            <a:off x="307975" y="-723900"/>
            <a:ext cx="7620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1" name="AutoShape 6" descr="Image result for pinterest logo"/>
          <p:cNvSpPr>
            <a:spLocks noChangeAspect="1" noChangeArrowheads="1"/>
          </p:cNvSpPr>
          <p:nvPr/>
        </p:nvSpPr>
        <p:spPr bwMode="auto">
          <a:xfrm>
            <a:off x="460375" y="-571500"/>
            <a:ext cx="7620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51520" y="188640"/>
            <a:ext cx="84249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Decision tree: Can I use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FP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in my App?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570626" y="-243408"/>
            <a:ext cx="6002748" cy="4502061"/>
            <a:chOff x="1082551" y="-243408"/>
            <a:chExt cx="6002748" cy="450206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551" y="-243408"/>
              <a:ext cx="6002748" cy="4502061"/>
            </a:xfrm>
            <a:prstGeom prst="rect">
              <a:avLst/>
            </a:prstGeom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1635653" y="1700808"/>
              <a:ext cx="5190719" cy="995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l-PL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  <a:t>Does your program                                                 manipulate data?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14743" y="2953440"/>
            <a:ext cx="1343915" cy="2024994"/>
            <a:chOff x="1107052" y="3786135"/>
            <a:chExt cx="1343915" cy="2024994"/>
          </a:xfrm>
        </p:grpSpPr>
        <p:pic>
          <p:nvPicPr>
            <p:cNvPr id="18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726795">
              <a:off x="1107052" y="3786135"/>
              <a:ext cx="730294" cy="20249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Title 1"/>
            <p:cNvSpPr txBox="1">
              <a:spLocks/>
            </p:cNvSpPr>
            <p:nvPr/>
          </p:nvSpPr>
          <p:spPr>
            <a:xfrm>
              <a:off x="1720493" y="4146797"/>
              <a:ext cx="730474" cy="10361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4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No</a:t>
              </a:r>
              <a:endPara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887316" y="2924944"/>
            <a:ext cx="1240144" cy="2024994"/>
            <a:chOff x="597202" y="3786135"/>
            <a:chExt cx="1240144" cy="2024994"/>
          </a:xfrm>
        </p:grpSpPr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873205" flipH="1">
              <a:off x="1107052" y="3786135"/>
              <a:ext cx="730294" cy="20249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97202" y="4175292"/>
              <a:ext cx="730474" cy="10361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4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Yes</a:t>
              </a:r>
              <a:endPara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12775" y="3832167"/>
            <a:ext cx="4191999" cy="3143999"/>
            <a:chOff x="612775" y="3832167"/>
            <a:chExt cx="4191999" cy="314399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775" y="3832167"/>
              <a:ext cx="4191999" cy="3143999"/>
            </a:xfrm>
            <a:prstGeom prst="rect">
              <a:avLst/>
            </a:prstGeom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1606987" y="4978434"/>
              <a:ext cx="2203573" cy="995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l-PL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  <a:t>You can use FP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010373" y="3645025"/>
            <a:ext cx="4883206" cy="3662402"/>
            <a:chOff x="267172" y="3572966"/>
            <a:chExt cx="4883206" cy="36624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72" y="3572966"/>
              <a:ext cx="4883206" cy="3662402"/>
            </a:xfrm>
            <a:prstGeom prst="rect">
              <a:avLst/>
            </a:prstGeom>
          </p:spPr>
        </p:pic>
        <p:sp>
          <p:nvSpPr>
            <p:cNvPr id="30" name="Title 1"/>
            <p:cNvSpPr txBox="1">
              <a:spLocks/>
            </p:cNvSpPr>
            <p:nvPr/>
          </p:nvSpPr>
          <p:spPr>
            <a:xfrm>
              <a:off x="1030319" y="5085133"/>
              <a:ext cx="3470284" cy="995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l-PL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  <a:t>Your program is useless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175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 rot="21412534">
            <a:off x="490013" y="1567772"/>
            <a:ext cx="8437613" cy="39574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Demanding 3D games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…?</a:t>
            </a:r>
          </a:p>
        </p:txBody>
      </p:sp>
      <p:sp>
        <p:nvSpPr>
          <p:cNvPr id="2" name="AutoShape 2" descr="Image result for gamesys logo"/>
          <p:cNvSpPr>
            <a:spLocks noChangeAspect="1" noChangeArrowheads="1"/>
          </p:cNvSpPr>
          <p:nvPr/>
        </p:nvSpPr>
        <p:spPr bwMode="auto">
          <a:xfrm>
            <a:off x="155575" y="-83026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3" name="AutoShape 4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" name="AutoShape 6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8" name="AutoShape 8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9" name="AutoShape 10" descr="data:image/png;base64,iVBORw0KGgoAAAANSUhEUgAAARMAAAC3CAMAAAAGjUrGAAAAkFBMVEX////mMSvkCADlGQ/lHhXwmZjlIxz1u7rlIRnmLijlJh/mLCXlKSLkEADuhYPypqT0trX75+f99PT++fnra2joUU3kFAfrb2z2wsH87+/41dTqZmP3zMvvj43nQDv+9vb6397zrazxoJ7mNjDoTUnsenfvjIrqYF3nQz752trpW1f2x8btgH740M/zq6roSETsHnM9AAAO40lEQVR4nO1d6XqCuhaFBJEpdaoozrPVVn3/t7uQBCWQHaB6zjG9rF/9aIjJIsPOzh4Mo0GDBu+CbrsU616VitoVaur+0715DZBVAkJm1WpqobCsLvTP9uVVwKYa+Fi5qv6xrLK/wQmZ16nsity/zwla16tt5fl/nRPUrlvd8sv725zUpyTGUEGK/pyQmhOHQ0GK9pzgWstrBgtwTdGdE2/62yr7DrT7aM6Ju/19nSf0NzlBlQR6ABugVr05wdenah3KlxStOQnOz9UayWeP1pyQ/pPVthzGbUhs929w8uTMSUCpcKZRtPFx8Ac48W8lLw1Ws/H4slIVWVvxKGFn6tkn4oNFY07QSfXGZP6FQhwjRLf5BSxmu64z4H/3NwH2teYkGCnKdxeZFcK1sdOK5AU3Ds4el8Y74mvMCQJ6GeOyxTkZ1bXRj7R8H+Vm4GVItOXE+wALf0h1Rh5qyQqfx/kn39pygqB9eHlzJIwksLaSFUiiaBgUH70jCpyAwyTyAxkfbAbJh4qmKHACrSbLQKlWxE9Kvu+EPCfgpgNrRfj42j4r+74N8pyEgMQxstWUxJJe8FdIyXECqU26pIySmJQnVC5vhRwnzkZaalmBknj6VL8fe2vkOAFUSXvVDcUDuKP+MVgYfCuInACnvx6kTMxDIQIn+K3W+1+GyAkwdUawZCLC2yt/TEs5NlzJygBas9oDpaslJ1haZlO6D99hq+TZrY6cAALbVm0tkIXqCuQb68iJI903VpU2Yg4C34HsfB05wVIh9godh2WwwHv3CdFSp0SkK2TlXScBvKAcAz05kRbxqi8n8W78A/zQCmmpj3WlEtuy+k5sKs7V+0BLToJPWYlV+ApOqIyjISfycX8ps2YUAM2dD09TTqTnke9anABrbJ9OQA05kfdnXIsTS24rPbf/FCf1xon8xDRgYp+OnEjnzqQWJ/ITEzcz0JAT+TVGr45oDygL+K9oyAmwj9aRT0Kpw0LH0ZYTfygtci65xcjANaU1WK62nJiOtEgN9YklNTO+Wqa+nKClrEh1XYHrSn/jfmDSkRM8kZZZVD0Ekm/Z6+t0mGjJiVynZHQr7sae9LxkBHdKdeREfgg0DL/SQHE9qS3FY5hoyQmgQDHGlVYUtJK+nCFUS04w4A/5WeEeEBXskii6VqbIP9iRF0LkBLyz2pbKKAhwlPW1txkGJo8R2WpSXGCUZFcTXTmRC10xIlc1fTwbMqkNssuznpwAwnmMwRnckV0yhaz3hGGiKScmhv0i10Qq5LtWAMwbg5vd684JIJ5TDOak4NbmY1thdNIRhomunJiW3NyCYdlZIOt+fPE9Cx2V/raW+yc4KbOr6XV/bojEQPh8GEsPjXdscreqmnBStBb3d+VvLaNeVG4UPcjfDGnCyWFL8pus9SoTq3l+TdaEE8NYzXF+2sP7SB0UL1W14SRG9ysUxFTgNFcTHwUpTydODGM2JBlW3PAZ72IOiRWcXpwYxmUXPmaQi1dPVygxW9GNE8MYu4+t0yWwp181rCRXIPpxEm8UmZ0ZldhEl0F2A6IjJ8YpE/sHgwe7KrjIVHNacmIsM3afAWyvV44vmb5FT06EG3M3HCo9jRVoSxULmnIiHoB8dPzdWutKNf26cpLbQv3w6xcRCa+WjBJtOenkLYRdC+2l93sK6B0TpgCZCU6A0ed6Vb2OFmB5rSsngLlJ4IRk+HEdn3rRctmPeqfZuAsFx+xrHk+piCloSu57DsZhok8iIcaWheRX7rCnnLacVLdzlJtmKDzltOUE2EeLgEymYbsmfTmpdmMO+pjO4Nf15cTYV3LYgVSUCgsejTkxhhUs2Pwv+btrxXKkCSfy8V8aRTmW5OTRCQbK4Kv/ZE9eB2CdbKESOwJIO/mhGmKacAKpo1e3fOSkLAIboESmXdOOEwLGYmubGBoreAfd/wGBHvXiBFuwl/R4V7gPS+Ah8Eq5xEJSF05MSEJPsDpgLLpIujbagxfKygVWJ06gHYRj9uMQyw5813UDzyIuFKMuQVlIEG04ASWNO1bd+Wi4WNymh+5KVW5W5sGhDyem96KYWUHZQUkjTkz7JUF/9qXSr06cmPYLRkqFo6NWnJje7dm4g/0Kahe9ODGDYPVcRcMKkR4048R0IePwajjIby/05sQ0iTpAlBLtSo6U+nFi2qZCpFVCffTTmZN4/sDxdFWIrGoqXB05iYeK/QtbgqVZ0dtWT05MF+/q2hIMyp179OYksSX4XNWpob+tHG9JW05iWQWNVpUr6JV4O/0RThJWzhUzJY5L0t/9HU4SH5Rtp0Lc4J9aAag05yRebR00batPQRezeigDjThBtgIYoSOcgfV0Ro7q7SI04aRVhvlhI5duu4fSdwt1/cuda9CgQYMGDRo0aNCgQYMGDRo0aNCgQYMGDRo0aNCgQYMG/1eIxpt561oeuKXXjsutq5mqTdateSdjkxMl7yrdVAaX+JXW9VthsTLrzOedJ4J5reJf2IwrmMR8D5Hl2LaDw/nAMG6e7/uOzJyz/YUs27atMOgkMQfjYj4WzaY7OHmYGEO0rNBKqrSu7D+TM3sX3aAeXT4RTqwuHIx2gDF2K8S0neQgeBKeZE05OLQpgunLeEuSRlloWvJZB8dH8D07bBu3xBnLLnISPXxAXcs/GSgu5uaSTHWs5CEyJk4aNtfF1Fljf/eq9dFB1oroTB5Gfj52JUZf/cXd8twmQjDJXdJk0alqSZsn5kfa3y3EArUJb88WDA5Ra5i8WEwsdMqGLTRdtKau93lO2EPBPC3xYDln7eixhJQJEc0eXVS0MhEsI4XAbywWFclauLCAMkIU25+sNZWl8KuJ8g7AzJmxwMkqb4XHohFIOTFFTwLczYUuKPpTXu61338F59Ph/YgWXkLYUfqDwV75JOdTZ0FpGQ1jkX79wHYy9pgFTtIw2a5tWZlyck5i+PFSkn5XOhIDC1v8vUJCjTTWiR0i30K8WCj62vKYqR7G1IXSmWb/yRPCPVYZFulccAVnwUN8C9Np7UP+3oax4Z/UwfvNtXVEaTfynHCPNDe8tbrd1o6knxPiBA/Xs/bo4bPlolF71k4DGOQt0tiH8ck86cNgPGTFROd2FmTG+ZnN5vEsFinhpGYSutCgeb7gjEeL+Lvx5bp1Ykpgx1Xe6tT/ORqlHlsiJ/xD+gFf+k6LQMkJYkH/2ykprsWmS4t9glyqOxbEItjdt8gra78w5WnVPqWiPyQiJYZxTFh9REtnBAoROFmSNZahYY4UlPDUHOjxcgvLODnQ8eqaj8G58xWcWOkHS12FUbr3fdEBhsWoZDQZhpDbuhsKbyWga3pKU8HrnaUfvCcvoa3zhYABnBPWA9gMM40EhdeFRzlO2GqSDWmzxDAnj+6dOMN7sYD41oUSIOwaxmfSCi+7QbGEpfYIkLcorwEfPhPafywGf6bP3EWpcxEvl33EponICeNYTIwq6x1/mJnXbM49Ml+znjlCPg26QPrHQfRA/9vKDx0e5T5ABykrLOA7/2r0u+YTVPywsU6OanktIrkuJKBBJUROxnSKiXm62LtSTjLJv1kIoIc02aNjwrlmX+IbAsmCz+msuLrmMd1tdJDEw2DR3JiMxj5rPpFJGsXZR0pW2NDO5SSbewVOWFdzuwUdrVJOMsm/WX+tR9NJkRM4AzYWGv+Zij02kUTqZREm6S+xEVHIz3n3NvTRCM4ywCIQ5oLV0H6JnLToTpzL+0e7K+fkcciY+uLkHEg4gR0Qcmvx6B79XxI6ha1KSfISPmSK0Ue6d8nQk+exT8A5WQkPaXJDGSee+DLMSWZA0bUyk1myHidWLkT+FaUhLwKvsKowkWSXtlYWCu90l7DB7Ec8IXfua3wU585GNne24NypyQkTYiwkQb7h0SiVKoNCZB4mupKVQTslzwRrbMJUqgTiwhkDtseIx61t8QzYtorjib37Ck6ozGJVDKTaG/ETdiHFD+/MgclcYJdbIRPJwTT0bFuwso8mEppPYXGGMp5ewcmeyiJABvQiVjvaqSAvyqabLaUY7HHchA+eGhrwKmJnJyFPGwuLnRt6bHELs7WwMNyv4IR/2ArKLw4mVob5xzyjKW0XUW23a9l2+6iGy1QPgXHKVrEcJ+wTBJkDCD+5v4ITduINhNONdFs482UzCiXLm3E/b4i/mMEhnZ+3hDcMrbJHtmRZQ0ba94Iv7DlOOHf2OR0pe35WfAUnnHHnoUHofaFhUdF2TLR79N8AJ4/EiqFsdboSxH+XLhlQZse75sLHznF0xHcFU37ZHjGuAtyaRNFpE6R74ks44RGFveBKhb3JT7yM+uFXbhEdOfEOuj8lh3J6ZpTEb0oVaeJphSMR2fBtPDAipvgg4Dmwe5cO/CCjXMxzskzZsjEh+JGH7SWcpI1wHYIXJmJKo7wI8cEUChgh1hSJTHZPX4QlOm6mZvMtgpiaUzxMiWjlRCZHrnuc5CUrha6gNifG4S6hPkLxEkHPVvh92ZrMR73rFf9VSK8VqgK1rLOBKl20Zjrqgh55JlZqHf0XciLkHeENyYX564ikyGPPsEZJEyivBB276agDYq2GhB/DAuxf2CYrGZkr96F69tHcgM/Fv+DEGONs0kDXKcpwXZS57ADytdDzK5DutJdVnePScFiTD5MmppsmPYRaTa+ckvuwwCa3SbyDhjGQeCDfsIePB8fkAXoshwNWQNajlhM6QXJP5TmhJ4sF2ftEFv/9L7lswRi3IWfbFqHt9z2MK6XAGfR6bIL2ZGegFOPDcTccbeiW2KMQZ3WfPcz0Q/5ALp9NNvvzbnf86UC6sGgdFxiOWtD/N8VLnWL7d9ND3exr/FSpTnn4pqCqODB7cjX07EWCbAAktmWpNqr3heRS5xc4ey694D3wYREduMAKh4N9Y9CjTvBshMUT3+A8shh9fIwWqc6mxoHsfdAuXur8Coe7OBx43j0iZ/hkZrL/BlRJ4INRoKtjKomch2HlwxtjxjbMV2T03BclyN+FV/uvQe9g4KzjtfC9xRnDjgBv66ZTeg9MUBAjhLLT18X33iJJJhwLE1w7wdS7oPU5ilFQSD6BaPLdbo8vL0ia2qBBg/8j/A80k9kZ/OJhU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6" name="AutoShape 4" descr="Image result for perpetuum logo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7" name="AutoShape 2" descr="Image result for pinterest logo"/>
          <p:cNvSpPr>
            <a:spLocks noChangeAspect="1" noChangeArrowheads="1"/>
          </p:cNvSpPr>
          <p:nvPr/>
        </p:nvSpPr>
        <p:spPr bwMode="auto">
          <a:xfrm>
            <a:off x="155575" y="-876300"/>
            <a:ext cx="7620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0" name="AutoShape 4" descr="Image result for pinterest logo"/>
          <p:cNvSpPr>
            <a:spLocks noChangeAspect="1" noChangeArrowheads="1"/>
          </p:cNvSpPr>
          <p:nvPr/>
        </p:nvSpPr>
        <p:spPr bwMode="auto">
          <a:xfrm>
            <a:off x="307975" y="-723900"/>
            <a:ext cx="7620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1" name="AutoShape 6" descr="Image result for pinterest logo"/>
          <p:cNvSpPr>
            <a:spLocks noChangeAspect="1" noChangeArrowheads="1"/>
          </p:cNvSpPr>
          <p:nvPr/>
        </p:nvSpPr>
        <p:spPr bwMode="auto">
          <a:xfrm>
            <a:off x="460375" y="-571500"/>
            <a:ext cx="7620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51520" y="188640"/>
            <a:ext cx="7776864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When is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FP not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a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 good choice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45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971600" y="1934834"/>
            <a:ext cx="7200800" cy="2988332"/>
          </a:xfrm>
        </p:spPr>
        <p:txBody>
          <a:bodyPr>
            <a:noAutofit/>
          </a:bodyPr>
          <a:lstStyle/>
          <a:p>
            <a:pPr algn="l"/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What’s 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Functional Programming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?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619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1191703" y="1966833"/>
            <a:ext cx="7200800" cy="2988332"/>
          </a:xfrm>
        </p:spPr>
        <p:txBody>
          <a:bodyPr>
            <a:noAutofit/>
          </a:bodyPr>
          <a:lstStyle/>
          <a:p>
            <a:pPr algn="l"/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public interface </a:t>
            </a:r>
            <a:r>
              <a:rPr lang="en-GB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IDoStuff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{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string </a:t>
            </a:r>
            <a:r>
              <a:rPr lang="en-GB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DoStuff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int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i, bool b);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bool </a:t>
            </a:r>
            <a:r>
              <a:rPr lang="en-GB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DoCoolStuff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(string s);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}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227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1191703" y="1966833"/>
            <a:ext cx="7200800" cy="2988332"/>
          </a:xfrm>
        </p:spPr>
        <p:txBody>
          <a:bodyPr>
            <a:noAutofit/>
          </a:bodyPr>
          <a:lstStyle/>
          <a:p>
            <a:pPr algn="l"/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public interface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IDoStuff</a:t>
            </a:r>
            <a:br>
              <a:rPr lang="en-GB" sz="3200" dirty="0"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{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 err="1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i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,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b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);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DoCoolStuff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s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);</a:t>
            </a:r>
            <a:br>
              <a:rPr lang="en-GB" sz="3200" dirty="0"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}</a:t>
            </a: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364088" y="5043310"/>
            <a:ext cx="3849742" cy="18002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*Legend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important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names</a:t>
            </a:r>
            <a:endParaRPr lang="en-GB" sz="2000" dirty="0">
              <a:solidFill>
                <a:schemeClr val="accent2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en-GB" sz="20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not-so-important names</a:t>
            </a:r>
            <a:endParaRPr lang="en-GB" sz="2000" dirty="0">
              <a:solidFill>
                <a:schemeClr val="accent3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en-GB" sz="20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types</a:t>
            </a:r>
            <a:b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stuff and fluff</a:t>
            </a: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25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1191703" y="1966833"/>
            <a:ext cx="7200800" cy="2988332"/>
          </a:xfrm>
        </p:spPr>
        <p:txBody>
          <a:bodyPr>
            <a:noAutofit/>
          </a:bodyPr>
          <a:lstStyle/>
          <a:p>
            <a:pPr algn="l"/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public interface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IDoStuff</a:t>
            </a:r>
            <a:br>
              <a:rPr lang="en-GB" sz="3200" dirty="0"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{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 err="1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i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,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b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);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DoCoolStuff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s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);</a:t>
            </a:r>
            <a:br>
              <a:rPr lang="en-GB" sz="3200" dirty="0"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}</a:t>
            </a: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129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1191703" y="1966833"/>
            <a:ext cx="7200800" cy="2988332"/>
          </a:xfrm>
        </p:spPr>
        <p:txBody>
          <a:bodyPr>
            <a:noAutofit/>
          </a:bodyPr>
          <a:lstStyle/>
          <a:p>
            <a:pPr algn="l"/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public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interface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IDoStuff</a:t>
            </a:r>
            <a:br>
              <a:rPr lang="en-GB" sz="3200" dirty="0"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{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 err="1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i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,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b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);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DoCoolStuff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s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);</a:t>
            </a:r>
            <a:br>
              <a:rPr lang="en-GB" sz="3200" dirty="0"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}</a:t>
            </a: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337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1191703" y="1966833"/>
            <a:ext cx="7200800" cy="2988332"/>
          </a:xfrm>
        </p:spPr>
        <p:txBody>
          <a:bodyPr>
            <a:no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  <a:latin typeface="Segoe Print" pitchFamily="2" charset="0"/>
              </a:rPr>
              <a:t>public interface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IDoStuff</a:t>
            </a:r>
            <a:br>
              <a:rPr lang="en-GB" sz="3200" dirty="0"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{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 err="1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i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,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b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);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DoCoolStuff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s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);</a:t>
            </a:r>
            <a:br>
              <a:rPr lang="en-GB" sz="3200" dirty="0"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}</a:t>
            </a: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786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4512" y="292673"/>
            <a:ext cx="6336704" cy="881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Youenn Bouglouan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4512" y="1000246"/>
            <a:ext cx="6067688" cy="21544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8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@Work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C#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,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F#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Software Architecture(s)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Product Management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E1BE03-2340-4F2D-A6CF-B91B3175454A}"/>
              </a:ext>
            </a:extLst>
          </p:cNvPr>
          <p:cNvGrpSpPr/>
          <p:nvPr/>
        </p:nvGrpSpPr>
        <p:grpSpPr>
          <a:xfrm>
            <a:off x="5004048" y="5849244"/>
            <a:ext cx="4008813" cy="804442"/>
            <a:chOff x="4355976" y="4725144"/>
            <a:chExt cx="4008813" cy="80444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7FAB523-D78C-49CE-9A28-B1313D5FC77F}"/>
                </a:ext>
              </a:extLst>
            </p:cNvPr>
            <p:cNvSpPr txBox="1">
              <a:spLocks/>
            </p:cNvSpPr>
            <p:nvPr/>
          </p:nvSpPr>
          <p:spPr>
            <a:xfrm>
              <a:off x="4355976" y="4725144"/>
              <a:ext cx="4008813" cy="80444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  <a:t>       </a:t>
              </a:r>
              <a:r>
                <a:rPr lang="pl-PL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  <a:t>@YouennBouglouan</a:t>
              </a:r>
              <a:br>
                <a:rPr lang="pl-PL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</a:br>
              <a:r>
                <a:rPr lang="pl-PL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  <a:t>Blog </a:t>
              </a:r>
              <a:r>
                <a:rPr lang="pl-PL" sz="24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  <a:hlinkClick r:id="rId3"/>
                </a:rPr>
                <a:t>www.ybouglouan.pl</a:t>
              </a:r>
              <a:r>
                <a:rPr lang="pl-PL" sz="24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 </a:t>
              </a:r>
              <a:endPara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F4E9B5F-1BF9-41A3-8EA2-60616D0DD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992" y="4730461"/>
              <a:ext cx="596034" cy="39690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C94880C-4146-425D-949A-36669EB9BE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916" y="222121"/>
            <a:ext cx="2057572" cy="162270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C4F156F-2F67-4E0D-A59C-6BBC56109B99}"/>
              </a:ext>
            </a:extLst>
          </p:cNvPr>
          <p:cNvSpPr txBox="1">
            <a:spLocks/>
          </p:cNvSpPr>
          <p:nvPr/>
        </p:nvSpPr>
        <p:spPr>
          <a:xfrm>
            <a:off x="304512" y="3362821"/>
            <a:ext cx="7579856" cy="21544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8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@Home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Elm, Elixir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Actor Model / Akka.NET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And recently... React/Redux with 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7296D8-C4B7-469E-8498-0FF0806262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4" y="5849244"/>
            <a:ext cx="2555776" cy="70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83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1191703" y="1966833"/>
            <a:ext cx="7200800" cy="2988332"/>
          </a:xfrm>
        </p:spPr>
        <p:txBody>
          <a:bodyPr>
            <a:no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  <a:latin typeface="Segoe Print" pitchFamily="2" charset="0"/>
              </a:rPr>
              <a:t>public interface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IDoStuff</a:t>
            </a:r>
            <a:br>
              <a:rPr lang="en-GB" sz="3200" dirty="0"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{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 err="1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i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,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b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;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DoCoolStuff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s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;</a:t>
            </a:r>
            <a:br>
              <a:rPr lang="en-GB" sz="3200" dirty="0"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}</a:t>
            </a: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641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1191703" y="1966833"/>
            <a:ext cx="7200800" cy="2988332"/>
          </a:xfrm>
        </p:spPr>
        <p:txBody>
          <a:bodyPr>
            <a:no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  <a:latin typeface="Segoe Print" pitchFamily="2" charset="0"/>
              </a:rPr>
              <a:t>public interface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IDoStuff</a:t>
            </a:r>
            <a:br>
              <a:rPr lang="en-GB" sz="3200" dirty="0"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{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 err="1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i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,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b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DoCoolStuff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s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</a:t>
            </a:r>
            <a:br>
              <a:rPr lang="en-GB" sz="3200" dirty="0"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}</a:t>
            </a: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 rot="21420000">
            <a:off x="4526362" y="5321919"/>
            <a:ext cx="4554755" cy="1190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SOLID to the rescue!</a:t>
            </a:r>
            <a:b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accent6">
                  <a:lumMod val="7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44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1191703" y="1966833"/>
            <a:ext cx="7200800" cy="2988332"/>
          </a:xfrm>
        </p:spPr>
        <p:txBody>
          <a:bodyPr>
            <a:noAutofit/>
          </a:bodyPr>
          <a:lstStyle/>
          <a:p>
            <a:pPr algn="l"/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IDoStuff</a:t>
            </a:r>
            <a:br>
              <a:rPr lang="en-GB" sz="3200" dirty="0"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{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 err="1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i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,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b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}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IDoCoolStuff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{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DoCoolStuff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s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</a:t>
            </a:r>
            <a:br>
              <a:rPr lang="en-GB" sz="3200" dirty="0"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}</a:t>
            </a: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737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1191703" y="1966833"/>
            <a:ext cx="7200800" cy="2988332"/>
          </a:xfrm>
        </p:spPr>
        <p:txBody>
          <a:bodyPr>
            <a:noAutofit/>
          </a:bodyPr>
          <a:lstStyle/>
          <a:p>
            <a:pPr algn="l"/>
            <a:r>
              <a:rPr lang="en-GB" sz="3200" dirty="0" err="1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IDoStuff</a:t>
            </a:r>
            <a:b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{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 err="1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i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,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b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}</a:t>
            </a:r>
            <a:b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</a:br>
            <a:r>
              <a:rPr lang="en-GB" sz="3200" dirty="0" err="1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IDoCoolStuff</a:t>
            </a:r>
            <a:b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{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DoCoolStuff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s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</a:t>
            </a:r>
            <a:br>
              <a:rPr lang="en-GB" sz="3200" dirty="0">
                <a:latin typeface="Segoe Print" pitchFamily="2" charset="0"/>
              </a:rPr>
            </a:b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}</a:t>
            </a: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250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1191703" y="1966833"/>
            <a:ext cx="7200800" cy="2988332"/>
          </a:xfrm>
        </p:spPr>
        <p:txBody>
          <a:bodyPr>
            <a:noAutofit/>
          </a:bodyPr>
          <a:lstStyle/>
          <a:p>
            <a:pPr algn="l"/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 err="1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i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,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b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DoCoolStuff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s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</a:t>
            </a: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665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1191703" y="1318762"/>
            <a:ext cx="7200800" cy="2988332"/>
          </a:xfrm>
        </p:spPr>
        <p:txBody>
          <a:bodyPr>
            <a:noAutofit/>
          </a:bodyPr>
          <a:lstStyle/>
          <a:p>
            <a:pPr algn="l"/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public interface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IDoStuff</a:t>
            </a:r>
            <a:br>
              <a:rPr lang="en-GB" sz="3200" dirty="0"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{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 err="1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i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,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b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);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DoCoolStuff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s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);</a:t>
            </a:r>
            <a:br>
              <a:rPr lang="en-GB" sz="3200" dirty="0"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}</a:t>
            </a: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 rot="21412534">
            <a:off x="535471" y="3983058"/>
            <a:ext cx="7200800" cy="2988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 err="1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i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,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b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DoCoolStuff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s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</a:t>
            </a: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23528" y="764704"/>
            <a:ext cx="2016224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Before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23528" y="4365104"/>
            <a:ext cx="2016224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After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209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1191703" y="1966833"/>
            <a:ext cx="7200800" cy="2988332"/>
          </a:xfrm>
        </p:spPr>
        <p:txBody>
          <a:bodyPr>
            <a:noAutofit/>
          </a:bodyPr>
          <a:lstStyle/>
          <a:p>
            <a:pPr algn="l"/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 err="1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i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,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b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DoCoolStuff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s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</a:t>
            </a: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900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1191703" y="1934834"/>
            <a:ext cx="7200800" cy="2988332"/>
          </a:xfrm>
        </p:spPr>
        <p:txBody>
          <a:bodyPr>
            <a:noAutofit/>
          </a:bodyPr>
          <a:lstStyle/>
          <a:p>
            <a:pPr algn="l"/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 err="1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,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DoCoolStuff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</a:t>
            </a: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925032" y="1615307"/>
            <a:ext cx="5111464" cy="1300200"/>
            <a:chOff x="3923928" y="1773069"/>
            <a:chExt cx="4395192" cy="1300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707228" y="1989769"/>
              <a:ext cx="1300200" cy="866800"/>
            </a:xfrm>
            <a:prstGeom prst="rect">
              <a:avLst/>
            </a:prstGeom>
          </p:spPr>
        </p:pic>
        <p:sp>
          <p:nvSpPr>
            <p:cNvPr id="7" name="Title 1"/>
            <p:cNvSpPr txBox="1">
              <a:spLocks/>
            </p:cNvSpPr>
            <p:nvPr/>
          </p:nvSpPr>
          <p:spPr>
            <a:xfrm>
              <a:off x="4790728" y="2276872"/>
              <a:ext cx="3528392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A function</a:t>
              </a:r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 signature</a:t>
              </a:r>
              <a:br>
                <a:rPr lang="en-GB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</a:br>
              <a:br>
                <a:rPr lang="en-GB" sz="2800" dirty="0">
                  <a:latin typeface="Segoe Print" pitchFamily="2" charset="0"/>
                </a:rPr>
              </a:br>
              <a:endParaRPr lang="pl-PL" sz="2800" dirty="0">
                <a:latin typeface="Segoe Print" pitchFamily="2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441004" y="3979477"/>
            <a:ext cx="5832648" cy="2545867"/>
            <a:chOff x="1441004" y="3979477"/>
            <a:chExt cx="5832648" cy="254586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801583">
              <a:off x="2941684" y="4196177"/>
              <a:ext cx="1300200" cy="866800"/>
            </a:xfrm>
            <a:prstGeom prst="rect">
              <a:avLst/>
            </a:prstGeom>
          </p:spPr>
        </p:pic>
        <p:sp>
          <p:nvSpPr>
            <p:cNvPr id="8" name="Title 1"/>
            <p:cNvSpPr txBox="1">
              <a:spLocks/>
            </p:cNvSpPr>
            <p:nvPr/>
          </p:nvSpPr>
          <p:spPr>
            <a:xfrm>
              <a:off x="1441004" y="5085184"/>
              <a:ext cx="5832648" cy="14401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Another function</a:t>
              </a:r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 signature</a:t>
              </a:r>
              <a:r>
                <a:rPr lang="en-GB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!</a:t>
              </a:r>
              <a:br>
                <a:rPr lang="en-GB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</a:br>
              <a:br>
                <a:rPr lang="en-GB" sz="2800" dirty="0">
                  <a:latin typeface="Segoe Print" pitchFamily="2" charset="0"/>
                </a:rPr>
              </a:br>
              <a:endParaRPr lang="pl-PL" sz="2800" dirty="0">
                <a:latin typeface="Segoe Print" pitchFamily="2" charset="0"/>
              </a:endParaRP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251520" y="188640"/>
            <a:ext cx="6768752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Our simplified interface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78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1191703" y="1934834"/>
            <a:ext cx="7200800" cy="2988332"/>
          </a:xfrm>
        </p:spPr>
        <p:txBody>
          <a:bodyPr>
            <a:noAutofit/>
          </a:bodyPr>
          <a:lstStyle/>
          <a:p>
            <a:pPr algn="l"/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 err="1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,</a:t>
            </a:r>
            <a:r>
              <a:rPr lang="en-GB" sz="3200" dirty="0"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DoCoolStuff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</a:t>
            </a: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65E9AA-2BC5-4A0B-AA22-BA75BD495B89}"/>
              </a:ext>
            </a:extLst>
          </p:cNvPr>
          <p:cNvGrpSpPr/>
          <p:nvPr/>
        </p:nvGrpSpPr>
        <p:grpSpPr>
          <a:xfrm>
            <a:off x="3097776" y="4163129"/>
            <a:ext cx="5506672" cy="1300200"/>
            <a:chOff x="3097776" y="4163129"/>
            <a:chExt cx="5506672" cy="1300200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A66DA399-F64A-4217-B692-71E403DA30C7}"/>
                </a:ext>
              </a:extLst>
            </p:cNvPr>
            <p:cNvSpPr txBox="1">
              <a:spLocks/>
            </p:cNvSpPr>
            <p:nvPr/>
          </p:nvSpPr>
          <p:spPr>
            <a:xfrm>
              <a:off x="3995936" y="4653136"/>
              <a:ext cx="4608512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Function signatures are the ultimate interfaces!</a:t>
              </a:r>
              <a:endParaRPr lang="pl-PL" sz="2800" dirty="0">
                <a:latin typeface="Segoe Print" pitchFamily="2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B9FDD9-D874-4A32-9E2C-D5B14F7EC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046794" flipV="1">
              <a:off x="2881076" y="4379829"/>
              <a:ext cx="1300200" cy="86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779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1191703" y="1934834"/>
            <a:ext cx="7200800" cy="2988332"/>
          </a:xfrm>
        </p:spPr>
        <p:txBody>
          <a:bodyPr>
            <a:noAutofit/>
          </a:bodyPr>
          <a:lstStyle/>
          <a:p>
            <a:pPr algn="l"/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DoStuff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: </a:t>
            </a:r>
            <a:r>
              <a:rPr lang="en-GB" sz="3200" dirty="0" err="1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r>
              <a:rPr lang="pl-PL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-&gt;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-&gt;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DoCoolStuff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: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-&gt;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</a:t>
            </a: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7CCDE2-7F86-4AD0-8EB6-56E9471D69A0}"/>
              </a:ext>
            </a:extLst>
          </p:cNvPr>
          <p:cNvSpPr txBox="1">
            <a:spLocks/>
          </p:cNvSpPr>
          <p:nvPr/>
        </p:nvSpPr>
        <p:spPr>
          <a:xfrm>
            <a:off x="251520" y="188640"/>
            <a:ext cx="6768752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Alternative syntax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49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613011" y="1934834"/>
            <a:ext cx="7917979" cy="2988332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Why 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today’s presentation?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9894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243275" y="1960700"/>
            <a:ext cx="8149933" cy="2988332"/>
          </a:xfrm>
        </p:spPr>
        <p:txBody>
          <a:bodyPr>
            <a:noAutofit/>
          </a:bodyPr>
          <a:lstStyle/>
          <a:p>
            <a:pPr algn="l"/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DoStuff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:      </a:t>
            </a:r>
            <a:r>
              <a:rPr lang="en-GB" sz="3200" dirty="0" err="1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r>
              <a:rPr lang="pl-PL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-&gt;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-&gt;     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DoStuff</a:t>
            </a: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 </a:t>
            </a:r>
            <a:r>
              <a:rPr lang="pl-PL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takes an </a:t>
            </a:r>
            <a:r>
              <a:rPr lang="en-GB" sz="3200" dirty="0" err="1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r>
              <a:rPr lang="pl-PL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 </a:t>
            </a:r>
            <a:r>
              <a:rPr lang="pl-PL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and a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</a:t>
            </a:r>
            <a:r>
              <a:rPr lang="pl-PL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and returns a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509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682822" y="1919095"/>
            <a:ext cx="7778357" cy="2988332"/>
          </a:xfrm>
        </p:spPr>
        <p:txBody>
          <a:bodyPr>
            <a:noAutofit/>
          </a:bodyPr>
          <a:lstStyle/>
          <a:p>
            <a:pPr algn="l"/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type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DoStuff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 </a:t>
            </a:r>
            <a:r>
              <a:rPr lang="en-GB" sz="3200" dirty="0" err="1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r>
              <a:rPr lang="pl-PL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-&gt;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-&gt;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type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DoCoolStuff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-&gt;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</a:t>
            </a: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1520" y="188640"/>
            <a:ext cx="2016224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in F#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14063E-C8C4-47D3-9E5D-D34D5CCD3C3D}"/>
              </a:ext>
            </a:extLst>
          </p:cNvPr>
          <p:cNvGrpSpPr/>
          <p:nvPr/>
        </p:nvGrpSpPr>
        <p:grpSpPr>
          <a:xfrm>
            <a:off x="3131840" y="1916832"/>
            <a:ext cx="5111464" cy="1300200"/>
            <a:chOff x="3923928" y="1773069"/>
            <a:chExt cx="4395192" cy="13002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D79F1C-24C8-4389-94B0-96E548375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707228" y="1989769"/>
              <a:ext cx="1300200" cy="866800"/>
            </a:xfrm>
            <a:prstGeom prst="rect">
              <a:avLst/>
            </a:prstGeom>
          </p:spPr>
        </p:pic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9CAF3D24-CF25-4F58-B6AB-64FC6C71CC33}"/>
                </a:ext>
              </a:extLst>
            </p:cNvPr>
            <p:cNvSpPr txBox="1">
              <a:spLocks/>
            </p:cNvSpPr>
            <p:nvPr/>
          </p:nvSpPr>
          <p:spPr>
            <a:xfrm>
              <a:off x="4790728" y="2276872"/>
              <a:ext cx="3528392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A function</a:t>
              </a:r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 </a:t>
              </a:r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type</a:t>
              </a:r>
              <a:br>
                <a:rPr lang="en-GB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</a:br>
              <a:br>
                <a:rPr lang="en-GB" sz="2800" dirty="0">
                  <a:latin typeface="Segoe Print" pitchFamily="2" charset="0"/>
                </a:rPr>
              </a:br>
              <a:endParaRPr lang="pl-PL" sz="2800" dirty="0">
                <a:latin typeface="Segoe Prin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07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398480" y="1893182"/>
            <a:ext cx="8729233" cy="2988332"/>
          </a:xfrm>
        </p:spPr>
        <p:txBody>
          <a:bodyPr>
            <a:noAutofit/>
          </a:bodyPr>
          <a:lstStyle/>
          <a:p>
            <a:pPr algn="l"/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typealias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DoStuff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 (</a:t>
            </a:r>
            <a:r>
              <a:rPr lang="en-GB" sz="3200" dirty="0" err="1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,</a:t>
            </a:r>
            <a:r>
              <a:rPr lang="pl-PL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 -&gt;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typealias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DoCoolStuff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 (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 -&gt;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</a:t>
            </a: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1520" y="188640"/>
            <a:ext cx="252028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in Kotlin!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517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188640"/>
            <a:ext cx="2016224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in F#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21412534">
            <a:off x="682822" y="1934834"/>
            <a:ext cx="7778357" cy="2988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type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DoStuff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 </a:t>
            </a:r>
            <a:r>
              <a:rPr lang="en-GB" sz="3200" dirty="0" err="1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r>
              <a:rPr lang="pl-PL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-&gt;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bool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-&gt; </a:t>
            </a:r>
            <a:r>
              <a:rPr lang="en-GB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DoMyStuff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: </a:t>
            </a:r>
            <a:r>
              <a:rPr lang="en-GB" sz="3200" dirty="0" err="1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DoStuff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 // ... TODO</a:t>
            </a:r>
            <a:endParaRPr lang="pl-PL" sz="3200" dirty="0">
              <a:latin typeface="Segoe Print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483768" y="4249187"/>
            <a:ext cx="6192688" cy="1300200"/>
            <a:chOff x="3097776" y="4163129"/>
            <a:chExt cx="5506672" cy="1300200"/>
          </a:xfrm>
        </p:grpSpPr>
        <p:sp>
          <p:nvSpPr>
            <p:cNvPr id="10" name="Title 1"/>
            <p:cNvSpPr txBox="1">
              <a:spLocks/>
            </p:cNvSpPr>
            <p:nvPr/>
          </p:nvSpPr>
          <p:spPr>
            <a:xfrm>
              <a:off x="3995936" y="4653136"/>
              <a:ext cx="4608512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The implementation must respect the contract</a:t>
              </a:r>
              <a:endParaRPr lang="pl-PL" sz="2800" dirty="0">
                <a:latin typeface="Segoe Print" pitchFamily="2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046794" flipV="1">
              <a:off x="2881076" y="4379829"/>
              <a:ext cx="1300200" cy="86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61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553844" y="2420888"/>
            <a:ext cx="4415057" cy="1370180"/>
            <a:chOff x="3923928" y="1773069"/>
            <a:chExt cx="4415057" cy="13701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84341">
              <a:off x="3707228" y="1989769"/>
              <a:ext cx="1300200" cy="866800"/>
            </a:xfrm>
            <a:prstGeom prst="rect">
              <a:avLst/>
            </a:prstGeom>
          </p:spPr>
        </p:pic>
        <p:sp>
          <p:nvSpPr>
            <p:cNvPr id="8" name="Title 1"/>
            <p:cNvSpPr txBox="1">
              <a:spLocks/>
            </p:cNvSpPr>
            <p:nvPr/>
          </p:nvSpPr>
          <p:spPr>
            <a:xfrm>
              <a:off x="4810593" y="2423169"/>
              <a:ext cx="3528392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A</a:t>
              </a:r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n F#</a:t>
              </a:r>
              <a:r>
                <a:rPr lang="en-GB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 </a:t>
              </a:r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alias</a:t>
              </a:r>
              <a:br>
                <a:rPr lang="en-GB" sz="2800" dirty="0">
                  <a:latin typeface="Segoe Print" pitchFamily="2" charset="0"/>
                </a:rPr>
              </a:br>
              <a:endParaRPr lang="pl-PL" sz="2800" dirty="0">
                <a:latin typeface="Segoe Print" pitchFamily="2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682822" y="1919095"/>
            <a:ext cx="7778357" cy="2988332"/>
          </a:xfrm>
        </p:spPr>
        <p:txBody>
          <a:bodyPr>
            <a:noAutofit/>
          </a:bodyPr>
          <a:lstStyle/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type </a:t>
            </a: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Customer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	{ Age: </a:t>
            </a:r>
            <a:r>
              <a:rPr lang="pl-PL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; Code: </a:t>
            </a:r>
            <a:r>
              <a:rPr lang="pl-PL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}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type </a:t>
            </a: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CustomerId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 </a:t>
            </a:r>
            <a:r>
              <a:rPr lang="pl-PL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br>
              <a:rPr lang="pl-PL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type </a:t>
            </a: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GetCustomer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	</a:t>
            </a:r>
            <a:r>
              <a:rPr lang="pl-PL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CustomerId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-&gt; </a:t>
            </a:r>
            <a:r>
              <a:rPr lang="pl-PL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Customer</a:t>
            </a:r>
            <a:endParaRPr lang="pl-PL" sz="3200" dirty="0">
              <a:latin typeface="Segoe Print" pitchFamily="2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03848" y="476672"/>
            <a:ext cx="4395192" cy="1300200"/>
            <a:chOff x="3923928" y="1773069"/>
            <a:chExt cx="4395192" cy="1300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707228" y="1989769"/>
              <a:ext cx="1300200" cy="866800"/>
            </a:xfrm>
            <a:prstGeom prst="rect">
              <a:avLst/>
            </a:prstGeom>
          </p:spPr>
        </p:pic>
        <p:sp>
          <p:nvSpPr>
            <p:cNvPr id="5" name="Title 1"/>
            <p:cNvSpPr txBox="1">
              <a:spLocks/>
            </p:cNvSpPr>
            <p:nvPr/>
          </p:nvSpPr>
          <p:spPr>
            <a:xfrm>
              <a:off x="4790728" y="2276872"/>
              <a:ext cx="3528392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A</a:t>
              </a:r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n F#</a:t>
              </a:r>
              <a:r>
                <a:rPr lang="en-GB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 </a:t>
              </a:r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record</a:t>
              </a:r>
              <a:br>
                <a:rPr lang="en-GB" sz="2800" dirty="0">
                  <a:latin typeface="Segoe Print" pitchFamily="2" charset="0"/>
                </a:rPr>
              </a:br>
              <a:endParaRPr lang="pl-PL" sz="2800" dirty="0">
                <a:latin typeface="Segoe Print" pitchFamily="2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080978" y="5229200"/>
            <a:ext cx="5739494" cy="1395961"/>
            <a:chOff x="3923928" y="1773069"/>
            <a:chExt cx="5739494" cy="139596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046794" flipV="1">
              <a:off x="3707228" y="1989769"/>
              <a:ext cx="1300200" cy="866800"/>
            </a:xfrm>
            <a:prstGeom prst="rect">
              <a:avLst/>
            </a:prstGeom>
          </p:spPr>
        </p:pic>
        <p:sp>
          <p:nvSpPr>
            <p:cNvPr id="11" name="Title 1"/>
            <p:cNvSpPr txBox="1">
              <a:spLocks/>
            </p:cNvSpPr>
            <p:nvPr/>
          </p:nvSpPr>
          <p:spPr>
            <a:xfrm>
              <a:off x="4790728" y="2448950"/>
              <a:ext cx="4872694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A</a:t>
              </a:r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n F#</a:t>
              </a:r>
              <a:r>
                <a:rPr lang="en-GB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 </a:t>
              </a:r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function type</a:t>
              </a:r>
              <a:br>
                <a:rPr lang="en-GB" sz="2800" dirty="0">
                  <a:latin typeface="Segoe Print" pitchFamily="2" charset="0"/>
                </a:rPr>
              </a:br>
              <a:endParaRPr lang="pl-PL" sz="2800" dirty="0">
                <a:latin typeface="Segoe Print" pitchFamily="2" charset="0"/>
              </a:endParaRPr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251520" y="188640"/>
            <a:ext cx="2016224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in F#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41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9344" y="6607596"/>
            <a:ext cx="7416824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					  </a:t>
            </a:r>
            <a:r>
              <a:rPr lang="en-GB" sz="3200" dirty="0">
                <a:solidFill>
                  <a:schemeClr val="bg1"/>
                </a:solidFill>
                <a:latin typeface="Segoe Print" pitchFamily="2" charset="0"/>
              </a:rPr>
              <a:t>(in F</a:t>
            </a:r>
            <a:r>
              <a:rPr lang="pl-PL" sz="3200" dirty="0">
                <a:solidFill>
                  <a:schemeClr val="bg1"/>
                </a:solidFill>
                <a:latin typeface="Segoe Print" pitchFamily="2" charset="0"/>
              </a:rPr>
              <a:t>#)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79512" y="116632"/>
            <a:ext cx="2016224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9344" y="6597352"/>
            <a:ext cx="7416824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dirty="0">
                <a:solidFill>
                  <a:schemeClr val="bg1"/>
                </a:solidFill>
                <a:latin typeface="Segoe Print" pitchFamily="2" charset="0"/>
              </a:rPr>
              <a:t>Anatomy of a function</a:t>
            </a:r>
            <a:br>
              <a:rPr lang="en-GB" sz="3200" dirty="0">
                <a:solidFill>
                  <a:schemeClr val="bg1"/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bg1"/>
                </a:solidFill>
                <a:latin typeface="Segoe Print" pitchFamily="2" charset="0"/>
              </a:rPr>
            </a:br>
            <a:endParaRPr lang="pl-PL" sz="3200" dirty="0">
              <a:solidFill>
                <a:schemeClr val="bg1"/>
              </a:solidFill>
              <a:latin typeface="Segoe Print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77819" y="6595348"/>
            <a:ext cx="628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hlinkClick r:id="rId4"/>
              </a:rPr>
              <a:t>source</a:t>
            </a:r>
            <a:endParaRPr lang="pl-PL" i="1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10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682822" y="2452469"/>
            <a:ext cx="7778357" cy="1953062"/>
          </a:xfrm>
        </p:spPr>
        <p:txBody>
          <a:bodyPr>
            <a:noAutofit/>
          </a:bodyPr>
          <a:lstStyle/>
          <a:p>
            <a:pPr algn="l"/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add </a:t>
            </a:r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a</a:t>
            </a: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 </a:t>
            </a:r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b</a:t>
            </a: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 </a:t>
            </a:r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a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+ </a:t>
            </a:r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b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US" sz="3200" dirty="0"/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59632" y="3769807"/>
            <a:ext cx="1879713" cy="1675417"/>
            <a:chOff x="1259632" y="3715955"/>
            <a:chExt cx="1879713" cy="167541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1" r="35536" b="23979"/>
            <a:stretch/>
          </p:blipFill>
          <p:spPr>
            <a:xfrm rot="18122537">
              <a:off x="2575273" y="3595640"/>
              <a:ext cx="418325" cy="658955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1259632" y="4091172"/>
              <a:ext cx="1879713" cy="1300200"/>
              <a:chOff x="4858991" y="1456894"/>
              <a:chExt cx="1879713" cy="13002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206197">
                <a:off x="5655204" y="1673594"/>
                <a:ext cx="1300200" cy="866800"/>
              </a:xfrm>
              <a:prstGeom prst="rect">
                <a:avLst/>
              </a:prstGeom>
            </p:spPr>
          </p:pic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4858991" y="1924613"/>
                <a:ext cx="1262025" cy="7200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pl-PL" sz="2800" dirty="0">
                    <a:solidFill>
                      <a:schemeClr val="accent6">
                        <a:lumMod val="75000"/>
                      </a:schemeClr>
                    </a:solidFill>
                    <a:latin typeface="Segoe Print" pitchFamily="2" charset="0"/>
                  </a:rPr>
                  <a:t>input</a:t>
                </a:r>
                <a:endParaRPr lang="pl-PL" sz="2800" dirty="0">
                  <a:latin typeface="Segoe Print" pitchFamily="2" charset="0"/>
                </a:endParaRPr>
              </a:p>
            </p:txBody>
          </p:sp>
        </p:grpSp>
      </p:grpSp>
      <p:sp>
        <p:nvSpPr>
          <p:cNvPr id="12" name="Title 1"/>
          <p:cNvSpPr txBox="1">
            <a:spLocks/>
          </p:cNvSpPr>
          <p:nvPr/>
        </p:nvSpPr>
        <p:spPr>
          <a:xfrm>
            <a:off x="251520" y="188640"/>
            <a:ext cx="5256584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A simple example...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71909" y="1949064"/>
            <a:ext cx="5559792" cy="1414703"/>
            <a:chOff x="3782986" y="2106787"/>
            <a:chExt cx="5559792" cy="141470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064">
              <a:off x="3566286" y="2437990"/>
              <a:ext cx="1300200" cy="866800"/>
            </a:xfrm>
            <a:prstGeom prst="rect">
              <a:avLst/>
            </a:prstGeom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4470084" y="2106787"/>
              <a:ext cx="4872694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The function name</a:t>
              </a:r>
              <a:endParaRPr lang="pl-PL" sz="2800" dirty="0">
                <a:latin typeface="Segoe Print" pitchFamily="2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22327" y="3628779"/>
            <a:ext cx="2278890" cy="1693177"/>
            <a:chOff x="3822327" y="3628779"/>
            <a:chExt cx="2278890" cy="1693177"/>
          </a:xfrm>
        </p:grpSpPr>
        <p:grpSp>
          <p:nvGrpSpPr>
            <p:cNvPr id="11" name="Group 10"/>
            <p:cNvGrpSpPr/>
            <p:nvPr/>
          </p:nvGrpSpPr>
          <p:grpSpPr>
            <a:xfrm>
              <a:off x="3871724" y="4021756"/>
              <a:ext cx="2229493" cy="1300200"/>
              <a:chOff x="3843536" y="1373011"/>
              <a:chExt cx="2229493" cy="130020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393803" flipH="1">
                <a:off x="3626836" y="1589711"/>
                <a:ext cx="1300200" cy="866800"/>
              </a:xfrm>
              <a:prstGeom prst="rect">
                <a:avLst/>
              </a:prstGeom>
            </p:spPr>
          </p:pic>
          <p:sp>
            <p:nvSpPr>
              <p:cNvPr id="17" name="Title 1"/>
              <p:cNvSpPr txBox="1">
                <a:spLocks/>
              </p:cNvSpPr>
              <p:nvPr/>
            </p:nvSpPr>
            <p:spPr>
              <a:xfrm>
                <a:off x="4594908" y="1925971"/>
                <a:ext cx="1478121" cy="7200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pl-PL" sz="2800" dirty="0">
                    <a:solidFill>
                      <a:schemeClr val="accent6">
                        <a:lumMod val="75000"/>
                      </a:schemeClr>
                    </a:solidFill>
                    <a:latin typeface="Segoe Print" pitchFamily="2" charset="0"/>
                  </a:rPr>
                  <a:t>output</a:t>
                </a:r>
                <a:endParaRPr lang="pl-PL" sz="2800" dirty="0">
                  <a:latin typeface="Segoe Print" pitchFamily="2" charset="0"/>
                </a:endParaRPr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1" r="35536" b="23979"/>
            <a:stretch/>
          </p:blipFill>
          <p:spPr>
            <a:xfrm rot="18122537">
              <a:off x="3942642" y="3508464"/>
              <a:ext cx="418325" cy="6589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018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682822" y="2452469"/>
            <a:ext cx="7778357" cy="1953062"/>
          </a:xfrm>
        </p:spPr>
        <p:txBody>
          <a:bodyPr>
            <a:noAutofit/>
          </a:bodyPr>
          <a:lstStyle/>
          <a:p>
            <a:pPr algn="l"/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add </a:t>
            </a:r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a</a:t>
            </a: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 </a:t>
            </a:r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b</a:t>
            </a: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let </a:t>
            </a:r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result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 </a:t>
            </a:r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a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+ </a:t>
            </a:r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b</a:t>
            </a:r>
            <a:b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   result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US" sz="3200" dirty="0"/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51520" y="188640"/>
            <a:ext cx="914501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With a local variable to store the output 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91680" y="4289040"/>
            <a:ext cx="6503331" cy="1300200"/>
            <a:chOff x="3843536" y="1373011"/>
            <a:chExt cx="6503331" cy="13002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3803" flipH="1">
              <a:off x="3626836" y="1589711"/>
              <a:ext cx="1300200" cy="866800"/>
            </a:xfrm>
            <a:prstGeom prst="rect">
              <a:avLst/>
            </a:prstGeom>
          </p:spPr>
        </p:pic>
        <p:sp>
          <p:nvSpPr>
            <p:cNvPr id="21" name="Title 1"/>
            <p:cNvSpPr txBox="1">
              <a:spLocks/>
            </p:cNvSpPr>
            <p:nvPr/>
          </p:nvSpPr>
          <p:spPr>
            <a:xfrm>
              <a:off x="4594908" y="1925971"/>
              <a:ext cx="5751959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In F#, the last statement is automatically returned</a:t>
              </a:r>
              <a:endParaRPr lang="pl-PL" sz="2800" dirty="0">
                <a:latin typeface="Segoe Prin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345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682822" y="2452469"/>
            <a:ext cx="7778357" cy="1953062"/>
          </a:xfrm>
        </p:spPr>
        <p:txBody>
          <a:bodyPr>
            <a:noAutofit/>
          </a:bodyPr>
          <a:lstStyle/>
          <a:p>
            <a:pPr algn="l"/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add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a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: </a:t>
            </a:r>
            <a:r>
              <a:rPr lang="pl-PL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</a:t>
            </a: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b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: </a:t>
            </a:r>
            <a:r>
              <a:rPr lang="pl-PL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</a:t>
            </a: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: </a:t>
            </a:r>
            <a:r>
              <a:rPr lang="pl-PL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let </a:t>
            </a:r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result</a:t>
            </a:r>
            <a:r>
              <a:rPr lang="pl-PL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: int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 </a:t>
            </a:r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a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+ </a:t>
            </a:r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b</a:t>
            </a:r>
            <a:b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   result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US" sz="3200" dirty="0"/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51520" y="188640"/>
            <a:ext cx="7776864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With explicit type annotations...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663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682822" y="2452469"/>
            <a:ext cx="7778357" cy="1953062"/>
          </a:xfrm>
        </p:spPr>
        <p:txBody>
          <a:bodyPr>
            <a:noAutofit/>
          </a:bodyPr>
          <a:lstStyle/>
          <a:p>
            <a:pPr algn="l"/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add </a:t>
            </a:r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a</a:t>
            </a: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 </a:t>
            </a:r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b</a:t>
            </a: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 </a:t>
            </a:r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a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+ </a:t>
            </a:r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b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US" sz="3200" dirty="0"/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51520" y="188640"/>
            <a:ext cx="5976664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Simpler is better!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774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330"/>
            <a:ext cx="5202209" cy="68633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1420000">
            <a:off x="5340776" y="2090172"/>
            <a:ext cx="36237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Excuse me Sir, could you spare a moment to talk about </a:t>
            </a:r>
            <a:r>
              <a:rPr lang="pl-PL" sz="28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Functional Programming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, our Lord and Saviour?</a:t>
            </a:r>
          </a:p>
        </p:txBody>
      </p:sp>
    </p:spTree>
    <p:extLst>
      <p:ext uri="{BB962C8B-B14F-4D97-AF65-F5344CB8AC3E}">
        <p14:creationId xmlns:p14="http://schemas.microsoft.com/office/powerpoint/2010/main" val="969511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682822" y="1919095"/>
            <a:ext cx="7778357" cy="2988332"/>
          </a:xfrm>
        </p:spPr>
        <p:txBody>
          <a:bodyPr>
            <a:noAutofit/>
          </a:bodyPr>
          <a:lstStyle/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type </a:t>
            </a: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Customer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	{ Age: </a:t>
            </a:r>
            <a:r>
              <a:rPr lang="pl-PL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; Code: </a:t>
            </a:r>
            <a:r>
              <a:rPr lang="pl-PL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}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type </a:t>
            </a: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CustomerId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 </a:t>
            </a:r>
            <a:r>
              <a:rPr lang="pl-PL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br>
              <a:rPr lang="pl-PL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type </a:t>
            </a: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GetCustomer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	</a:t>
            </a:r>
            <a:r>
              <a:rPr lang="pl-PL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CustomerId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-&gt; </a:t>
            </a:r>
            <a:r>
              <a:rPr lang="pl-PL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Customer</a:t>
            </a:r>
            <a:endParaRPr lang="pl-PL" sz="3200" dirty="0">
              <a:latin typeface="Segoe Print" pitchFamily="2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51520" y="188640"/>
            <a:ext cx="756084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Back to our GetCustomer example 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227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654609" y="1919865"/>
            <a:ext cx="7778357" cy="1953062"/>
          </a:xfrm>
        </p:spPr>
        <p:txBody>
          <a:bodyPr>
            <a:noAutofit/>
          </a:bodyPr>
          <a:lstStyle/>
          <a:p>
            <a:pPr algn="l"/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getCustomer: </a:t>
            </a:r>
            <a:r>
              <a:rPr lang="pl-PL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GetCustomer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fun </a:t>
            </a:r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customerId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-&gt;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  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{ Age = 3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2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;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    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Code = 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customerId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|&gt; string }</a:t>
            </a:r>
            <a:br>
              <a:rPr lang="en-US" sz="3200" dirty="0"/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customer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 </a:t>
            </a: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getCustomer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123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220072" y="1340768"/>
            <a:ext cx="4463455" cy="1300200"/>
            <a:chOff x="3923928" y="1773069"/>
            <a:chExt cx="4463455" cy="1300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707228" y="1989769"/>
              <a:ext cx="1300200" cy="866800"/>
            </a:xfrm>
            <a:prstGeom prst="rect">
              <a:avLst/>
            </a:prstGeom>
          </p:spPr>
        </p:pic>
        <p:sp>
          <p:nvSpPr>
            <p:cNvPr id="5" name="Title 1"/>
            <p:cNvSpPr txBox="1">
              <a:spLocks/>
            </p:cNvSpPr>
            <p:nvPr/>
          </p:nvSpPr>
          <p:spPr>
            <a:xfrm>
              <a:off x="4858991" y="1924613"/>
              <a:ext cx="3528392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It’s a type!</a:t>
              </a:r>
              <a:endParaRPr lang="pl-PL" sz="2800" dirty="0">
                <a:latin typeface="Segoe Print" pitchFamily="2" charset="0"/>
              </a:endParaRPr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251520" y="188640"/>
            <a:ext cx="2016224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51520" y="188640"/>
            <a:ext cx="7776864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Implement the contract explicitly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7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654609" y="1919865"/>
            <a:ext cx="7778357" cy="1953062"/>
          </a:xfrm>
        </p:spPr>
        <p:txBody>
          <a:bodyPr>
            <a:noAutofit/>
          </a:bodyPr>
          <a:lstStyle/>
          <a:p>
            <a:pPr algn="l"/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getCustomer </a:t>
            </a:r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customerId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{ Age = 3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2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;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  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Code = 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customerId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|&gt; string }</a:t>
            </a:r>
            <a:br>
              <a:rPr lang="en-US" sz="3200" dirty="0"/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51520" y="188640"/>
            <a:ext cx="66247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Which is equivalent to...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73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689772" y="1766360"/>
            <a:ext cx="7778357" cy="3243354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print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func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x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	</a:t>
            </a:r>
            <a:r>
              <a:rPr lang="pl-PL" sz="3200" dirty="0"/>
              <a:t>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printfn "%i" (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func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x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</a:t>
            </a:r>
            <a:br>
              <a:rPr lang="pl-PL" sz="3200" dirty="0"/>
            </a:br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double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x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x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+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x</a:t>
            </a:r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square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x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x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*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x</a:t>
            </a:r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print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double 3</a:t>
            </a:r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</a:t>
            </a:r>
            <a:r>
              <a:rPr lang="pl-PL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// prints "6"</a:t>
            </a:r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print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square 3</a:t>
            </a:r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</a:t>
            </a:r>
            <a:r>
              <a:rPr lang="pl-PL" sz="32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// prints "9"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Segoe Print" pitchFamily="2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51520" y="188640"/>
            <a:ext cx="84249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A word about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Higher-Order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functions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699792" y="5445224"/>
            <a:ext cx="4392489" cy="1148656"/>
            <a:chOff x="3707903" y="1629053"/>
            <a:chExt cx="4392489" cy="11486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3516461" y="1820495"/>
              <a:ext cx="1148656" cy="765771"/>
            </a:xfrm>
            <a:prstGeom prst="rect">
              <a:avLst/>
            </a:prstGeom>
          </p:spPr>
        </p:pic>
        <p:sp>
          <p:nvSpPr>
            <p:cNvPr id="6" name="Title 1"/>
            <p:cNvSpPr txBox="1">
              <a:spLocks/>
            </p:cNvSpPr>
            <p:nvPr/>
          </p:nvSpPr>
          <p:spPr>
            <a:xfrm>
              <a:off x="4572000" y="2057629"/>
              <a:ext cx="3528392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A function passed to a function!</a:t>
              </a:r>
              <a:endParaRPr lang="pl-PL" sz="2800" dirty="0">
                <a:latin typeface="Segoe Prin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74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682822" y="1807323"/>
            <a:ext cx="7778357" cy="3243354"/>
          </a:xfrm>
        </p:spPr>
        <p:txBody>
          <a:bodyPr>
            <a:noAutofit/>
          </a:bodyPr>
          <a:lstStyle/>
          <a:p>
            <a:pPr algn="l"/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var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oldEmployees = employees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	.</a:t>
            </a:r>
            <a:r>
              <a:rPr lang="pl-PL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Where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x =&gt; x.Age &gt; 32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);</a:t>
            </a:r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en-US" sz="3200" dirty="0">
              <a:solidFill>
                <a:schemeClr val="accent2">
                  <a:lumMod val="75000"/>
                </a:schemeClr>
              </a:solidFill>
              <a:latin typeface="Segoe Print" pitchFamily="2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51520" y="188640"/>
            <a:ext cx="842493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LinQ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anyone?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37853" y="4172701"/>
            <a:ext cx="5296739" cy="1416539"/>
            <a:chOff x="2040680" y="1649203"/>
            <a:chExt cx="4682624" cy="141653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75676" flipV="1">
              <a:off x="3165180" y="1649203"/>
              <a:ext cx="857396" cy="731356"/>
            </a:xfrm>
            <a:prstGeom prst="rect">
              <a:avLst/>
            </a:prstGeom>
          </p:spPr>
        </p:pic>
        <p:sp>
          <p:nvSpPr>
            <p:cNvPr id="6" name="Title 1"/>
            <p:cNvSpPr txBox="1">
              <a:spLocks/>
            </p:cNvSpPr>
            <p:nvPr/>
          </p:nvSpPr>
          <p:spPr>
            <a:xfrm>
              <a:off x="2040680" y="2345662"/>
              <a:ext cx="4682624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a Higher-Order function</a:t>
              </a:r>
              <a:endParaRPr lang="pl-PL" sz="2800" dirty="0">
                <a:latin typeface="Segoe Print" pitchFamily="2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48064" y="3898843"/>
            <a:ext cx="5944810" cy="1279071"/>
            <a:chOff x="2868250" y="1620164"/>
            <a:chExt cx="5255557" cy="127907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2868250" y="1620164"/>
              <a:ext cx="857396" cy="731356"/>
            </a:xfrm>
            <a:prstGeom prst="rect">
              <a:avLst/>
            </a:prstGeom>
          </p:spPr>
        </p:pic>
        <p:sp>
          <p:nvSpPr>
            <p:cNvPr id="9" name="Title 1"/>
            <p:cNvSpPr txBox="1">
              <a:spLocks/>
            </p:cNvSpPr>
            <p:nvPr/>
          </p:nvSpPr>
          <p:spPr>
            <a:xfrm>
              <a:off x="3441183" y="2179155"/>
              <a:ext cx="4682624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a function</a:t>
              </a:r>
              <a:endParaRPr lang="pl-PL" sz="2800" dirty="0">
                <a:latin typeface="Segoe Prin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877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0"/>
            <a:ext cx="7714454" cy="1402641"/>
          </a:xfrm>
        </p:spPr>
        <p:txBody>
          <a:bodyPr>
            <a:noAutofit/>
          </a:bodyPr>
          <a:lstStyle/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In Functional Programming...</a:t>
            </a:r>
            <a:r>
              <a:rPr lang="pl-PL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br>
              <a:rPr lang="pl-PL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functions stand on their own</a:t>
            </a: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00" b="32536"/>
          <a:stretch/>
        </p:blipFill>
        <p:spPr>
          <a:xfrm>
            <a:off x="8028384" y="159504"/>
            <a:ext cx="927074" cy="90556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 rot="21412534">
            <a:off x="714773" y="1686734"/>
            <a:ext cx="7714454" cy="14026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No classes! No interfaces! No fluff!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 rot="21412534">
            <a:off x="714773" y="3099303"/>
            <a:ext cx="7714454" cy="16143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Clear separation between data and behaviour</a:t>
            </a: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 rot="21412534">
            <a:off x="774280" y="4574141"/>
            <a:ext cx="7714454" cy="16143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Functions are first-class citizens!</a:t>
            </a:r>
          </a:p>
        </p:txBody>
      </p:sp>
    </p:spTree>
    <p:extLst>
      <p:ext uri="{BB962C8B-B14F-4D97-AF65-F5344CB8AC3E}">
        <p14:creationId xmlns:p14="http://schemas.microsoft.com/office/powerpoint/2010/main" val="297695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44189" y="6051920"/>
            <a:ext cx="7534536" cy="585608"/>
            <a:chOff x="1261289" y="6013788"/>
            <a:chExt cx="7534536" cy="58560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798417" flipH="1">
              <a:off x="1189334" y="6085743"/>
              <a:ext cx="431727" cy="287818"/>
            </a:xfrm>
            <a:prstGeom prst="rect">
              <a:avLst/>
            </a:prstGeom>
          </p:spPr>
        </p:pic>
        <p:sp>
          <p:nvSpPr>
            <p:cNvPr id="8" name="Title 1"/>
            <p:cNvSpPr txBox="1">
              <a:spLocks/>
            </p:cNvSpPr>
            <p:nvPr/>
          </p:nvSpPr>
          <p:spPr>
            <a:xfrm>
              <a:off x="1622772" y="6090053"/>
              <a:ext cx="7173053" cy="50934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16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BTW, check out Scott Wlaschin’s blog at fsharpforfunandprofit.com</a:t>
              </a:r>
              <a:endParaRPr lang="pl-PL" sz="1600" dirty="0">
                <a:latin typeface="Segoe Print" pitchFamily="2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33" y="896690"/>
            <a:ext cx="8219735" cy="50646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577819" y="6595348"/>
            <a:ext cx="628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hlinkClick r:id="rId5"/>
              </a:rPr>
              <a:t>source</a:t>
            </a:r>
            <a:endParaRPr lang="pl-PL" i="1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00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1871534" y="1934834"/>
            <a:ext cx="5400933" cy="2988332"/>
          </a:xfrm>
        </p:spPr>
        <p:txBody>
          <a:bodyPr>
            <a:noAutofit/>
          </a:bodyPr>
          <a:lstStyle/>
          <a:p>
            <a:pPr algn="l"/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Let’s talk about 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functions</a:t>
            </a:r>
            <a:endParaRPr lang="pl-PL" sz="3200" dirty="0">
              <a:solidFill>
                <a:schemeClr val="accent6">
                  <a:lumMod val="7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5680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" y="392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91880" y="260648"/>
            <a:ext cx="5400933" cy="2988332"/>
          </a:xfrm>
        </p:spPr>
        <p:txBody>
          <a:bodyPr>
            <a:noAutofit/>
          </a:bodyPr>
          <a:lstStyle/>
          <a:p>
            <a:pPr algn="l"/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Impure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functions</a:t>
            </a:r>
            <a:endParaRPr lang="pl-PL" sz="3200" dirty="0">
              <a:solidFill>
                <a:schemeClr val="accent6">
                  <a:lumMod val="75000"/>
                </a:schemeClr>
              </a:solidFill>
              <a:latin typeface="Segoe Print" pitchFamily="2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91547" y="3645024"/>
            <a:ext cx="5400933" cy="2988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Pure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functions</a:t>
            </a:r>
            <a:endParaRPr lang="pl-PL" sz="3200" dirty="0">
              <a:solidFill>
                <a:schemeClr val="accent6">
                  <a:lumMod val="7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8787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463833" y="1934834"/>
            <a:ext cx="8216334" cy="2988332"/>
          </a:xfrm>
        </p:spPr>
        <p:txBody>
          <a:bodyPr>
            <a:noAutofit/>
          </a:bodyPr>
          <a:lstStyle/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A function is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pure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if and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only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if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... it produces an output solely based on its input(s)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... it does not perform any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side effect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51520" y="188640"/>
            <a:ext cx="684076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Pure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functions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66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7544" y="188640"/>
            <a:ext cx="8208912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DO I NEED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MATHS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FOR THIS TALK!?</a:t>
            </a:r>
          </a:p>
        </p:txBody>
      </p:sp>
      <p:pic>
        <p:nvPicPr>
          <p:cNvPr id="1029" name="Picture 5" descr="no way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44" y="1835386"/>
            <a:ext cx="3907712" cy="318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2663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 rot="21412534">
            <a:off x="756616" y="2698644"/>
            <a:ext cx="7607925" cy="2133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// int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b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add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a b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a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+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b</a:t>
            </a:r>
          </a:p>
          <a:p>
            <a:pPr algn="l"/>
            <a:endParaRPr lang="pl-PL" sz="2800" dirty="0">
              <a:solidFill>
                <a:schemeClr val="accent2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// string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b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</a:b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toUpper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str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: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str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.ToUpper ()</a:t>
            </a:r>
          </a:p>
          <a:p>
            <a:pPr algn="l"/>
            <a:endParaRPr lang="pl-PL" sz="2800" dirty="0">
              <a:solidFill>
                <a:schemeClr val="accent2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// string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string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-&gt;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 Customer</a:t>
            </a:r>
            <a:endParaRPr lang="pl-PL" sz="2800" dirty="0">
              <a:solidFill>
                <a:schemeClr val="accent2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createCustomer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fname lname age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</a:t>
            </a:r>
          </a:p>
          <a:p>
            <a:pPr algn="l"/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  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{ Code =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fname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+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lname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|&gt; toUpper</a:t>
            </a:r>
          </a:p>
          <a:p>
            <a:pPr algn="l"/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    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Age =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age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}</a:t>
            </a:r>
            <a:br>
              <a:rPr lang="en-GB" sz="2800" dirty="0">
                <a:latin typeface="Segoe Print" pitchFamily="2" charset="0"/>
              </a:rPr>
            </a:br>
            <a:endParaRPr lang="pl-PL" sz="2800" dirty="0">
              <a:latin typeface="Segoe Print" pitchFamily="2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51520" y="188640"/>
            <a:ext cx="5832648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Examples of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pure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functions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06450" y="5625301"/>
            <a:ext cx="6129846" cy="1062647"/>
            <a:chOff x="3433056" y="1850512"/>
            <a:chExt cx="4469803" cy="106264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17960" flipV="1">
              <a:off x="3433056" y="1850512"/>
              <a:ext cx="554428" cy="695147"/>
            </a:xfrm>
            <a:prstGeom prst="rect">
              <a:avLst/>
            </a:prstGeom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3859798" y="2193079"/>
              <a:ext cx="4043061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A new F# Customer record</a:t>
              </a:r>
              <a:endParaRPr lang="pl-PL" sz="2800" dirty="0">
                <a:latin typeface="Segoe Prin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526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463833" y="1934834"/>
            <a:ext cx="8216334" cy="2988332"/>
          </a:xfrm>
        </p:spPr>
        <p:txBody>
          <a:bodyPr>
            <a:noAutofit/>
          </a:bodyPr>
          <a:lstStyle/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A pure function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... is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trivial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to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test*</a:t>
            </a:r>
            <a:b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... can be easily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optimized**</a:t>
            </a:r>
            <a:endParaRPr lang="pl-PL" sz="3200" b="1" dirty="0">
              <a:solidFill>
                <a:schemeClr val="accent6">
                  <a:lumMod val="75000"/>
                </a:schemeClr>
              </a:solidFill>
              <a:latin typeface="Segoe Print" pitchFamily="2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51520" y="188640"/>
            <a:ext cx="684076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Benefits?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7627" y="6016001"/>
            <a:ext cx="7988829" cy="509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6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** </a:t>
            </a:r>
            <a:r>
              <a:rPr lang="pl-PL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It can safely be cached (</a:t>
            </a:r>
            <a:r>
              <a:rPr lang="pl-PL" sz="16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memoization</a:t>
            </a:r>
            <a:r>
              <a:rPr lang="pl-PL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),</a:t>
            </a:r>
            <a:r>
              <a:rPr lang="pl-PL" sz="16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 </a:t>
            </a:r>
            <a:r>
              <a:rPr lang="pl-PL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parallelized, or lazy-evaluated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5247" y="5579294"/>
            <a:ext cx="7988829" cy="509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6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*  </a:t>
            </a:r>
            <a:r>
              <a:rPr lang="pl-PL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You can even generate tests automatically (see </a:t>
            </a:r>
            <a:r>
              <a:rPr lang="pl-PL" sz="16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Property-Based Testing</a:t>
            </a:r>
            <a:r>
              <a:rPr lang="pl-PL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7620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 rot="21412534">
            <a:off x="930402" y="2362288"/>
            <a:ext cx="7283197" cy="2133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2800" dirty="0">
              <a:solidFill>
                <a:schemeClr val="tx2">
                  <a:lumMod val="60000"/>
                  <a:lumOff val="40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// DateTime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-&gt;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b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getElapsedTime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date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</a:t>
            </a:r>
          </a:p>
          <a:p>
            <a:pPr algn="l"/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DateTime.UtcNow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date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).Days</a:t>
            </a:r>
          </a:p>
          <a:p>
            <a:pPr algn="l"/>
            <a:br>
              <a:rPr lang="en-GB" sz="2800" dirty="0">
                <a:latin typeface="Segoe Print" pitchFamily="2" charset="0"/>
              </a:rPr>
            </a:br>
            <a:endParaRPr lang="pl-PL" sz="2800" dirty="0">
              <a:latin typeface="Segoe Print" pitchFamily="2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51520" y="188640"/>
            <a:ext cx="684076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Quiz: Is this function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pure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?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59832" y="3994631"/>
            <a:ext cx="6027526" cy="1395961"/>
            <a:chOff x="3923928" y="1773069"/>
            <a:chExt cx="4395192" cy="13959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046794" flipV="1">
              <a:off x="3707228" y="1989769"/>
              <a:ext cx="1300200" cy="866800"/>
            </a:xfrm>
            <a:prstGeom prst="rect">
              <a:avLst/>
            </a:prstGeom>
          </p:spPr>
        </p:pic>
        <p:sp>
          <p:nvSpPr>
            <p:cNvPr id="8" name="Title 1"/>
            <p:cNvSpPr txBox="1">
              <a:spLocks/>
            </p:cNvSpPr>
            <p:nvPr/>
          </p:nvSpPr>
          <p:spPr>
            <a:xfrm>
              <a:off x="4790728" y="2448950"/>
              <a:ext cx="3528392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No! DateTime.UtcNow</a:t>
              </a:r>
              <a:b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</a:br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is not deterministic</a:t>
              </a:r>
              <a:endParaRPr lang="pl-PL" sz="2800" dirty="0">
                <a:latin typeface="Segoe Prin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03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 rot="21412534">
            <a:off x="930402" y="2362288"/>
            <a:ext cx="7283197" cy="2133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2800" dirty="0">
              <a:solidFill>
                <a:schemeClr val="tx2">
                  <a:lumMod val="60000"/>
                  <a:lumOff val="40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// DateTime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-&gt;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DateTime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-&gt;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b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getElapsedTime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date reference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</a:t>
            </a:r>
          </a:p>
          <a:p>
            <a:pPr algn="l"/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reference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date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).Days</a:t>
            </a:r>
          </a:p>
          <a:p>
            <a:pPr algn="l"/>
            <a:br>
              <a:rPr lang="en-GB" sz="2800" dirty="0">
                <a:latin typeface="Segoe Print" pitchFamily="2" charset="0"/>
              </a:rPr>
            </a:br>
            <a:endParaRPr lang="pl-PL" sz="2800" dirty="0">
              <a:latin typeface="Segoe Print" pitchFamily="2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51520" y="188640"/>
            <a:ext cx="4104456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Let’s fix it!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059832" y="3501008"/>
            <a:ext cx="4838804" cy="1902149"/>
            <a:chOff x="5945889" y="1181062"/>
            <a:chExt cx="3528392" cy="190214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82040" flipH="1" flipV="1">
              <a:off x="8109314" y="1181062"/>
              <a:ext cx="948089" cy="1188722"/>
            </a:xfrm>
            <a:prstGeom prst="rect">
              <a:avLst/>
            </a:prstGeom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5945889" y="2363131"/>
              <a:ext cx="3528392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the time reference is now</a:t>
              </a:r>
              <a:b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</a:br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an input of the function </a:t>
              </a:r>
              <a:endParaRPr lang="pl-PL" sz="2800" dirty="0">
                <a:latin typeface="Segoe Prin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699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463833" y="1934834"/>
            <a:ext cx="8216334" cy="2988332"/>
          </a:xfrm>
        </p:spPr>
        <p:txBody>
          <a:bodyPr>
            <a:noAutofit/>
          </a:bodyPr>
          <a:lstStyle/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A function is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impure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if it performs any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side effect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, like</a:t>
            </a:r>
            <a:b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...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Mutating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its input or a global variable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</a:b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... Performing some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IO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operation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51520" y="188640"/>
            <a:ext cx="8208912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Impure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functions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5500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 rot="21412534">
            <a:off x="839939" y="2362288"/>
            <a:ext cx="7464123" cy="2133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2800" dirty="0">
              <a:solidFill>
                <a:schemeClr val="tx2">
                  <a:lumMod val="60000"/>
                  <a:lumOff val="40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// Customer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unit</a:t>
            </a:r>
            <a:b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updateCustomerAge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customer age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</a:t>
            </a:r>
          </a:p>
          <a:p>
            <a:pPr algn="l"/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customer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.Age &lt;-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age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br>
              <a:rPr lang="en-GB" sz="2800" dirty="0">
                <a:latin typeface="Segoe Print" pitchFamily="2" charset="0"/>
              </a:rPr>
            </a:br>
            <a:endParaRPr lang="pl-PL" sz="2800" dirty="0">
              <a:latin typeface="Segoe Print" pitchFamily="2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51520" y="188640"/>
            <a:ext cx="864096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Issue 1: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Mutating the function’s input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452444" y="3829194"/>
            <a:ext cx="6357663" cy="1934248"/>
            <a:chOff x="4790728" y="1515636"/>
            <a:chExt cx="3528392" cy="165339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85313" flipH="1" flipV="1">
              <a:off x="6055065" y="1638975"/>
              <a:ext cx="740035" cy="493357"/>
            </a:xfrm>
            <a:prstGeom prst="rect">
              <a:avLst/>
            </a:prstGeom>
          </p:spPr>
        </p:pic>
        <p:sp>
          <p:nvSpPr>
            <p:cNvPr id="12" name="Title 1"/>
            <p:cNvSpPr txBox="1">
              <a:spLocks/>
            </p:cNvSpPr>
            <p:nvPr/>
          </p:nvSpPr>
          <p:spPr>
            <a:xfrm>
              <a:off x="4790728" y="2448950"/>
              <a:ext cx="3528392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Uh oh! What if customer is being shared between threads or being cached? </a:t>
              </a:r>
              <a:endParaRPr lang="pl-PL" sz="2800" dirty="0">
                <a:latin typeface="Segoe Prin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594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 rot="21412534">
            <a:off x="839939" y="2362288"/>
            <a:ext cx="7464123" cy="2133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2800" dirty="0">
              <a:solidFill>
                <a:schemeClr val="tx2">
                  <a:lumMod val="60000"/>
                  <a:lumOff val="40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// Customer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Customer</a:t>
            </a:r>
            <a:b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updateCustomerAge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customer age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</a:t>
            </a:r>
          </a:p>
          <a:p>
            <a:pPr algn="l"/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{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customer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with Age =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age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}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br>
              <a:rPr lang="en-GB" sz="2800" dirty="0">
                <a:latin typeface="Segoe Print" pitchFamily="2" charset="0"/>
              </a:rPr>
            </a:br>
            <a:endParaRPr lang="pl-PL" sz="2800" dirty="0">
              <a:latin typeface="Segoe Print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719504" y="4054542"/>
            <a:ext cx="7007230" cy="939514"/>
            <a:chOff x="4310340" y="2365934"/>
            <a:chExt cx="3888891" cy="80309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14687" flipV="1">
              <a:off x="4213844" y="2462430"/>
              <a:ext cx="578976" cy="385984"/>
            </a:xfrm>
            <a:prstGeom prst="rect">
              <a:avLst/>
            </a:prstGeom>
          </p:spPr>
        </p:pic>
        <p:sp>
          <p:nvSpPr>
            <p:cNvPr id="12" name="Title 1"/>
            <p:cNvSpPr txBox="1">
              <a:spLocks/>
            </p:cNvSpPr>
            <p:nvPr/>
          </p:nvSpPr>
          <p:spPr>
            <a:xfrm>
              <a:off x="4670839" y="2448950"/>
              <a:ext cx="3528392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And return a new instance</a:t>
              </a:r>
              <a:endParaRPr lang="pl-PL" sz="2800" dirty="0">
                <a:latin typeface="Segoe Print" pitchFamily="2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195736" y="1473642"/>
            <a:ext cx="6357662" cy="1232698"/>
            <a:chOff x="4670839" y="2448950"/>
            <a:chExt cx="3528392" cy="10537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77688" flipV="1">
              <a:off x="7232443" y="3020180"/>
              <a:ext cx="578976" cy="385984"/>
            </a:xfrm>
            <a:prstGeom prst="rect">
              <a:avLst/>
            </a:prstGeom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4670839" y="2448950"/>
              <a:ext cx="3528392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Make customer immutable</a:t>
              </a:r>
              <a:endParaRPr lang="pl-PL" sz="2800" dirty="0">
                <a:latin typeface="Segoe Print" pitchFamily="2" charset="0"/>
              </a:endParaRPr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251520" y="188640"/>
            <a:ext cx="864096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Issue 1: Solution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22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 rot="21412534">
            <a:off x="839939" y="2362288"/>
            <a:ext cx="7464123" cy="2133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2800" dirty="0">
              <a:solidFill>
                <a:schemeClr val="tx2">
                  <a:lumMod val="60000"/>
                  <a:lumOff val="40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mutable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Count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 0</a:t>
            </a:r>
            <a:b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28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// Customer list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unit</a:t>
            </a:r>
            <a:b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updateCount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customers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</a:t>
            </a:r>
            <a:b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Count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&lt;- List.length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customers 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br>
              <a:rPr lang="en-GB" sz="2800" dirty="0">
                <a:latin typeface="Segoe Print" pitchFamily="2" charset="0"/>
              </a:rPr>
            </a:br>
            <a:endParaRPr lang="pl-PL" sz="2800" dirty="0">
              <a:latin typeface="Segoe Print" pitchFamily="2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837353" y="4519051"/>
            <a:ext cx="5469293" cy="1060303"/>
            <a:chOff x="4890259" y="1542603"/>
            <a:chExt cx="3812570" cy="9063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984134" flipV="1">
              <a:off x="4793763" y="1639099"/>
              <a:ext cx="578976" cy="385984"/>
            </a:xfrm>
            <a:prstGeom prst="rect">
              <a:avLst/>
            </a:prstGeom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5174437" y="1728870"/>
              <a:ext cx="3528392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Count is not in the input, it is global</a:t>
              </a:r>
              <a:endParaRPr lang="pl-PL" sz="2800" dirty="0">
                <a:latin typeface="Segoe Print" pitchFamily="2" charset="0"/>
              </a:endParaRPr>
            </a:p>
          </p:txBody>
        </p:sp>
      </p:grpSp>
      <p:sp>
        <p:nvSpPr>
          <p:cNvPr id="14" name="Title 1"/>
          <p:cNvSpPr txBox="1">
            <a:spLocks/>
          </p:cNvSpPr>
          <p:nvPr/>
        </p:nvSpPr>
        <p:spPr>
          <a:xfrm>
            <a:off x="251520" y="188640"/>
            <a:ext cx="864096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Issue 2: Changing the global state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705833" y="1309867"/>
            <a:ext cx="8016998" cy="1060325"/>
            <a:chOff x="4456638" y="1728870"/>
            <a:chExt cx="5588541" cy="90636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234149">
              <a:off x="4360142" y="2152755"/>
              <a:ext cx="578976" cy="385984"/>
            </a:xfrm>
            <a:prstGeom prst="rect">
              <a:avLst/>
            </a:prstGeom>
          </p:spPr>
        </p:pic>
        <p:sp>
          <p:nvSpPr>
            <p:cNvPr id="17" name="Title 1"/>
            <p:cNvSpPr txBox="1">
              <a:spLocks/>
            </p:cNvSpPr>
            <p:nvPr/>
          </p:nvSpPr>
          <p:spPr>
            <a:xfrm>
              <a:off x="4724424" y="1728870"/>
              <a:ext cx="5320755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4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BTW mutability must be expressed explicitly</a:t>
              </a:r>
              <a:endParaRPr lang="pl-PL" sz="2400" dirty="0">
                <a:latin typeface="Segoe Prin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46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 rot="21412534">
            <a:off x="839939" y="2362288"/>
            <a:ext cx="7464123" cy="2133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2800" dirty="0">
              <a:solidFill>
                <a:schemeClr val="tx2">
                  <a:lumMod val="60000"/>
                  <a:lumOff val="40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// Customer list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int</a:t>
            </a:r>
            <a:b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countCustomers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customers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</a:t>
            </a:r>
            <a:b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List.length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customers</a:t>
            </a:r>
            <a:b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</a:br>
            <a:endParaRPr lang="pl-PL" sz="2800" dirty="0">
              <a:solidFill>
                <a:schemeClr val="accent2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et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Count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countCustomers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customers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br>
              <a:rPr lang="en-GB" sz="2800" dirty="0">
                <a:latin typeface="Segoe Print" pitchFamily="2" charset="0"/>
              </a:rPr>
            </a:br>
            <a:endParaRPr lang="pl-PL" sz="2800" dirty="0">
              <a:latin typeface="Segoe Print" pitchFamily="2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51520" y="188640"/>
            <a:ext cx="864096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Issue 2: Solution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779911" y="4323794"/>
            <a:ext cx="5493675" cy="1191247"/>
            <a:chOff x="4890259" y="1542603"/>
            <a:chExt cx="3829567" cy="101827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984134" flipV="1">
              <a:off x="4793763" y="1639099"/>
              <a:ext cx="578976" cy="385984"/>
            </a:xfrm>
            <a:prstGeom prst="rect">
              <a:avLst/>
            </a:prstGeom>
          </p:spPr>
        </p:pic>
        <p:sp>
          <p:nvSpPr>
            <p:cNvPr id="12" name="Title 1"/>
            <p:cNvSpPr txBox="1">
              <a:spLocks/>
            </p:cNvSpPr>
            <p:nvPr/>
          </p:nvSpPr>
          <p:spPr>
            <a:xfrm>
              <a:off x="5191434" y="1840801"/>
              <a:ext cx="3528392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And assign the value outside the function</a:t>
              </a:r>
              <a:endParaRPr lang="pl-PL" sz="2800" dirty="0">
                <a:latin typeface="Segoe Print" pitchFamily="2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195736" y="1038271"/>
            <a:ext cx="6624736" cy="1181058"/>
            <a:chOff x="4488692" y="1804322"/>
            <a:chExt cx="4618014" cy="100956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659518" flipH="1" flipV="1">
              <a:off x="5984744" y="2331410"/>
              <a:ext cx="578976" cy="385984"/>
            </a:xfrm>
            <a:prstGeom prst="rect">
              <a:avLst/>
            </a:prstGeom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4488692" y="1804322"/>
              <a:ext cx="4618014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Compute and return the value</a:t>
              </a:r>
              <a:endParaRPr lang="pl-PL" sz="2800" dirty="0">
                <a:latin typeface="Segoe Prin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9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 rot="21412534">
            <a:off x="427483" y="2794512"/>
            <a:ext cx="8470494" cy="2133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2800" dirty="0">
              <a:solidFill>
                <a:schemeClr val="accent3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// unit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unit</a:t>
            </a:r>
            <a:b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showReport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()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</a:t>
            </a:r>
            <a:endParaRPr lang="pl-PL" sz="28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let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report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 createReport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Filename UserId</a:t>
            </a:r>
          </a:p>
          <a:p>
            <a:pPr algn="l"/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  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printConsole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report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endParaRPr lang="pl-PL" sz="2800" dirty="0">
              <a:solidFill>
                <a:schemeClr val="accent3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// string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&gt;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 int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Report</a:t>
            </a:r>
            <a:b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createReport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filename userId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</a:t>
            </a:r>
            <a:endParaRPr lang="pl-PL" sz="28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let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data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 readFile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filename</a:t>
            </a:r>
            <a:b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let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user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 getUserFromDB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userId</a:t>
            </a:r>
            <a:b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</a:b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  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report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=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processData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data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user</a:t>
            </a:r>
            <a:endParaRPr lang="pl-PL" sz="2800" dirty="0">
              <a:solidFill>
                <a:schemeClr val="accent2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report</a:t>
            </a:r>
            <a:endParaRPr lang="pl-PL" sz="2800" dirty="0">
              <a:solidFill>
                <a:schemeClr val="accent2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endParaRPr lang="pl-PL" sz="2800" dirty="0">
              <a:solidFill>
                <a:schemeClr val="accent3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51520" y="188640"/>
            <a:ext cx="864096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Issue 3: Performing IO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808792" y="3763943"/>
            <a:ext cx="5777163" cy="1061559"/>
            <a:chOff x="6808792" y="3763943"/>
            <a:chExt cx="5777163" cy="1061559"/>
          </a:xfrm>
        </p:grpSpPr>
        <p:grpSp>
          <p:nvGrpSpPr>
            <p:cNvPr id="4" name="Group 3"/>
            <p:cNvGrpSpPr/>
            <p:nvPr/>
          </p:nvGrpSpPr>
          <p:grpSpPr>
            <a:xfrm>
              <a:off x="6808792" y="3763943"/>
              <a:ext cx="5777163" cy="1019731"/>
              <a:chOff x="4790188" y="1666707"/>
              <a:chExt cx="4027183" cy="871667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997326" flipH="1" flipV="1">
                <a:off x="4674364" y="1782531"/>
                <a:ext cx="694946" cy="463297"/>
              </a:xfrm>
              <a:prstGeom prst="rect">
                <a:avLst/>
              </a:prstGeom>
            </p:spPr>
          </p:pic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5288979" y="1818294"/>
                <a:ext cx="3528392" cy="7200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pl-PL" sz="2800" dirty="0">
                    <a:solidFill>
                      <a:schemeClr val="accent6">
                        <a:lumMod val="75000"/>
                      </a:schemeClr>
                    </a:solidFill>
                    <a:latin typeface="Segoe Print" pitchFamily="2" charset="0"/>
                  </a:rPr>
                  <a:t>Read IO</a:t>
                </a:r>
                <a:endParaRPr lang="pl-PL" sz="2800" dirty="0">
                  <a:latin typeface="Segoe Print" pitchFamily="2" charset="0"/>
                </a:endParaRP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00737" flipH="1" flipV="1">
              <a:off x="7065259" y="4299738"/>
              <a:ext cx="578558" cy="47297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4693261" y="2647811"/>
            <a:ext cx="5783395" cy="861913"/>
            <a:chOff x="4786149" y="1849664"/>
            <a:chExt cx="4031526" cy="73676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62277" flipH="1">
              <a:off x="4663356" y="1972457"/>
              <a:ext cx="736764" cy="491177"/>
            </a:xfrm>
            <a:prstGeom prst="rect">
              <a:avLst/>
            </a:prstGeom>
          </p:spPr>
        </p:pic>
        <p:sp>
          <p:nvSpPr>
            <p:cNvPr id="11" name="Title 1"/>
            <p:cNvSpPr txBox="1">
              <a:spLocks/>
            </p:cNvSpPr>
            <p:nvPr/>
          </p:nvSpPr>
          <p:spPr>
            <a:xfrm>
              <a:off x="5289284" y="1858005"/>
              <a:ext cx="3528391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Write IO</a:t>
              </a:r>
              <a:endParaRPr lang="pl-PL" sz="2800" dirty="0">
                <a:latin typeface="Segoe Print" pitchFamily="2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81961" y="5444656"/>
            <a:ext cx="5492514" cy="1327216"/>
            <a:chOff x="7046545" y="3426746"/>
            <a:chExt cx="5492514" cy="1327216"/>
          </a:xfrm>
        </p:grpSpPr>
        <p:grpSp>
          <p:nvGrpSpPr>
            <p:cNvPr id="13" name="Group 12"/>
            <p:cNvGrpSpPr/>
            <p:nvPr/>
          </p:nvGrpSpPr>
          <p:grpSpPr>
            <a:xfrm>
              <a:off x="7477433" y="3426746"/>
              <a:ext cx="5061626" cy="1327216"/>
              <a:chOff x="5256289" y="1378471"/>
              <a:chExt cx="3528392" cy="1134506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69294" flipH="1" flipV="1">
                <a:off x="5288285" y="1378471"/>
                <a:ext cx="566726" cy="568117"/>
              </a:xfrm>
              <a:prstGeom prst="rect">
                <a:avLst/>
              </a:prstGeom>
            </p:spPr>
          </p:pic>
          <p:sp>
            <p:nvSpPr>
              <p:cNvPr id="17" name="Title 1"/>
              <p:cNvSpPr txBox="1">
                <a:spLocks/>
              </p:cNvSpPr>
              <p:nvPr/>
            </p:nvSpPr>
            <p:spPr>
              <a:xfrm>
                <a:off x="5256289" y="1792897"/>
                <a:ext cx="3528392" cy="7200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pl-PL" sz="2800" dirty="0">
                    <a:solidFill>
                      <a:schemeClr val="accent6">
                        <a:lumMod val="75000"/>
                      </a:schemeClr>
                    </a:solidFill>
                    <a:latin typeface="Segoe Print" pitchFamily="2" charset="0"/>
                  </a:rPr>
                  <a:t>Pure logic</a:t>
                </a:r>
                <a:endParaRPr lang="pl-PL" sz="2800" dirty="0">
                  <a:latin typeface="Segoe Print" pitchFamily="2" charset="0"/>
                </a:endParaRPr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373663" flipV="1">
              <a:off x="6993751" y="3994848"/>
              <a:ext cx="578558" cy="47297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42247" y="5563216"/>
            <a:ext cx="5680491" cy="1311884"/>
            <a:chOff x="4779684" y="1479646"/>
            <a:chExt cx="3959793" cy="11214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929838" flipH="1">
              <a:off x="4656891" y="1602439"/>
              <a:ext cx="736764" cy="491177"/>
            </a:xfrm>
            <a:prstGeom prst="rect">
              <a:avLst/>
            </a:prstGeom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5137519" y="1883821"/>
              <a:ext cx="3601958" cy="7172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Not trivial to test!</a:t>
              </a:r>
              <a:endParaRPr lang="pl-PL" sz="2800" dirty="0">
                <a:latin typeface="Segoe Prin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66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ouenn\Desktop\fp-pres\cir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213" y="105523"/>
            <a:ext cx="9486227" cy="711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359454" y="977761"/>
            <a:ext cx="8538333" cy="1296144"/>
          </a:xfrm>
        </p:spPr>
        <p:txBody>
          <a:bodyPr>
            <a:noAutofit/>
          </a:bodyPr>
          <a:lstStyle/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This talk won’t be about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Type Systems*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51520" y="188640"/>
            <a:ext cx="3096344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Warning!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7627" y="5868854"/>
            <a:ext cx="7988829" cy="509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6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*</a:t>
            </a:r>
            <a:r>
              <a:rPr lang="pl-PL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Want to learn more about </a:t>
            </a:r>
            <a:r>
              <a:rPr lang="pl-PL" sz="16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Type Systems</a:t>
            </a:r>
            <a:r>
              <a:rPr lang="pl-PL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? Check out this presentation</a:t>
            </a:r>
            <a:br>
              <a:rPr lang="pl-PL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16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  <a:hlinkClick r:id="rId4"/>
              </a:rPr>
              <a:t>https://youenn-bouglouan.github.io/DoYouEvenType</a:t>
            </a:r>
            <a:r>
              <a:rPr lang="pl-PL" sz="16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 rot="21420000">
            <a:off x="1490214" y="3501289"/>
            <a:ext cx="1811167" cy="5294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Immutability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21420000">
            <a:off x="4694770" y="2535513"/>
            <a:ext cx="1642425" cy="5294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Sum Types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 rot="21420000">
            <a:off x="3571847" y="3398375"/>
            <a:ext cx="1040304" cy="5294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Option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 rot="21420000">
            <a:off x="1704853" y="4511763"/>
            <a:ext cx="995376" cy="5294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Result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 rot="21420000">
            <a:off x="2496382" y="4001727"/>
            <a:ext cx="1811167" cy="5294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Type Classes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 rot="21420000">
            <a:off x="4876945" y="2975686"/>
            <a:ext cx="2760090" cy="7185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Higher Kinded Types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 rot="21420000">
            <a:off x="3659873" y="4466395"/>
            <a:ext cx="2729148" cy="5294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Structural Subtyping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 rot="21420000">
            <a:off x="4749151" y="3689965"/>
            <a:ext cx="3303710" cy="5294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Advanced Type Inference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 rot="21420000">
            <a:off x="2028485" y="2803343"/>
            <a:ext cx="2436231" cy="5294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Pattern Matching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245218" y="5013176"/>
            <a:ext cx="35283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8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FP Languages</a:t>
            </a:r>
            <a:endParaRPr lang="pl-PL" sz="2800" dirty="0">
              <a:latin typeface="Segoe Print" pitchFamily="2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515982" y="5047065"/>
            <a:ext cx="3730325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0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Rust, Kotlin, TypeScript...</a:t>
            </a:r>
            <a:endParaRPr lang="pl-PL" sz="2000" dirty="0"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12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8" grpId="0"/>
      <p:bldP spid="18" grpId="1"/>
      <p:bldP spid="1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 rot="21412534">
            <a:off x="839937" y="2362287"/>
            <a:ext cx="7464123" cy="2133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There’s no simple solution, right?</a:t>
            </a:r>
            <a:br>
              <a:rPr lang="pl-PL" sz="28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</a:br>
            <a:r>
              <a:rPr lang="pl-PL" sz="28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RIGHT?</a:t>
            </a:r>
            <a:endParaRPr lang="en-GB" sz="2800" dirty="0">
              <a:solidFill>
                <a:schemeClr val="accent6">
                  <a:lumMod val="75000"/>
                </a:schemeClr>
              </a:solidFill>
              <a:latin typeface="Segoe Print" pitchFamily="2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51520" y="188640"/>
            <a:ext cx="864096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Issue 3: Solution??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8533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175956" y="5753973"/>
            <a:ext cx="5493675" cy="1053912"/>
            <a:chOff x="4890259" y="1659997"/>
            <a:chExt cx="3829567" cy="90088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984134" flipV="1">
              <a:off x="4793763" y="1756493"/>
              <a:ext cx="578976" cy="385984"/>
            </a:xfrm>
            <a:prstGeom prst="rect">
              <a:avLst/>
            </a:prstGeom>
          </p:spPr>
        </p:pic>
        <p:sp>
          <p:nvSpPr>
            <p:cNvPr id="8" name="Title 1"/>
            <p:cNvSpPr txBox="1">
              <a:spLocks/>
            </p:cNvSpPr>
            <p:nvPr/>
          </p:nvSpPr>
          <p:spPr>
            <a:xfrm>
              <a:off x="5191434" y="1840801"/>
              <a:ext cx="3528392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A pure program!</a:t>
              </a:r>
              <a:endParaRPr lang="pl-PL" sz="2800" dirty="0">
                <a:latin typeface="Segoe Print" pitchFamily="2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40000"/>
            <a:ext cx="10080000" cy="75600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51520" y="188640"/>
            <a:ext cx="7848872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The problem with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Side Effects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44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40000"/>
            <a:ext cx="10080000" cy="7560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056066" y="810148"/>
            <a:ext cx="5061626" cy="842396"/>
            <a:chOff x="2572974" y="841113"/>
            <a:chExt cx="3528392" cy="7200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82455" flipV="1">
              <a:off x="4155762" y="1044029"/>
              <a:ext cx="578976" cy="385984"/>
            </a:xfrm>
            <a:prstGeom prst="rect">
              <a:avLst/>
            </a:prstGeom>
          </p:spPr>
        </p:pic>
        <p:sp>
          <p:nvSpPr>
            <p:cNvPr id="8" name="Title 1"/>
            <p:cNvSpPr txBox="1">
              <a:spLocks/>
            </p:cNvSpPr>
            <p:nvPr/>
          </p:nvSpPr>
          <p:spPr>
            <a:xfrm>
              <a:off x="2572974" y="841113"/>
              <a:ext cx="3528392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A side effect</a:t>
              </a:r>
              <a:endParaRPr lang="pl-PL" sz="2800" dirty="0">
                <a:latin typeface="Segoe Print" pitchFamily="2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8460432" y="2852936"/>
            <a:ext cx="360040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noFill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51520" y="188640"/>
            <a:ext cx="7848872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The problem with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Side Effects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73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60432" y="2852936"/>
            <a:ext cx="360040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noFill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40000"/>
            <a:ext cx="10080000" cy="75600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628673" y="5793044"/>
            <a:ext cx="5886654" cy="842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8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Uh oh...</a:t>
            </a:r>
            <a:endParaRPr lang="pl-PL" sz="2800" dirty="0">
              <a:latin typeface="Segoe Print" pitchFamily="2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51520" y="188640"/>
            <a:ext cx="7848872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The problem with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Side Effects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4644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40000"/>
            <a:ext cx="10080000" cy="7560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460432" y="2852936"/>
            <a:ext cx="360040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noFill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8673" y="5793044"/>
            <a:ext cx="5886654" cy="842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8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Uh oh... Impurity</a:t>
            </a:r>
            <a:endParaRPr lang="pl-PL" sz="2800" dirty="0">
              <a:latin typeface="Segoe Print" pitchFamily="2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1520" y="188640"/>
            <a:ext cx="7848872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The problem with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Side Effects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1448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60432" y="2852936"/>
            <a:ext cx="360040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noFill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28673" y="5793044"/>
            <a:ext cx="5886654" cy="842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8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Uh oh... Impurity is</a:t>
            </a:r>
            <a:endParaRPr lang="pl-PL" sz="2800" dirty="0">
              <a:latin typeface="Segoe Print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40000"/>
            <a:ext cx="10080000" cy="7560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51520" y="188640"/>
            <a:ext cx="7848872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The problem with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Side Effects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8169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60432" y="2852936"/>
            <a:ext cx="360040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noFill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8673" y="5793044"/>
            <a:ext cx="5886654" cy="842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8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Uh oh... Impurity is contagious!</a:t>
            </a:r>
            <a:endParaRPr lang="pl-PL" sz="2800" dirty="0">
              <a:latin typeface="Segoe Print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40000"/>
            <a:ext cx="10080000" cy="7560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1520" y="188640"/>
            <a:ext cx="7848872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The problem with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Side Effects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8169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60432" y="2852936"/>
            <a:ext cx="360040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noFill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28329" y="5793044"/>
            <a:ext cx="3087343" cy="842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8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How to fix this?</a:t>
            </a:r>
            <a:endParaRPr lang="pl-PL" sz="2800" dirty="0">
              <a:latin typeface="Segoe Print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1520" y="188640"/>
            <a:ext cx="7848872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The problem with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Side Effects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40000"/>
            <a:ext cx="1008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224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40000"/>
            <a:ext cx="10080000" cy="7560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460432" y="2852936"/>
            <a:ext cx="360040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noFill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1520" y="188640"/>
            <a:ext cx="7848872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The problem with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Side Effects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563888" y="786404"/>
            <a:ext cx="5061626" cy="842396"/>
            <a:chOff x="2229883" y="820817"/>
            <a:chExt cx="3528392" cy="7200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82455" flipV="1">
              <a:off x="4155762" y="1044029"/>
              <a:ext cx="578976" cy="385984"/>
            </a:xfrm>
            <a:prstGeom prst="rect">
              <a:avLst/>
            </a:prstGeom>
          </p:spPr>
        </p:pic>
        <p:sp>
          <p:nvSpPr>
            <p:cNvPr id="11" name="Title 1"/>
            <p:cNvSpPr txBox="1">
              <a:spLocks/>
            </p:cNvSpPr>
            <p:nvPr/>
          </p:nvSpPr>
          <p:spPr>
            <a:xfrm>
              <a:off x="2229883" y="820817"/>
              <a:ext cx="3528392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Move this guy...</a:t>
              </a:r>
              <a:endParaRPr lang="pl-PL" sz="2800" dirty="0">
                <a:latin typeface="Segoe Prin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9074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40000"/>
            <a:ext cx="10080000" cy="7560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460432" y="2852936"/>
            <a:ext cx="360040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noFill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1520" y="188640"/>
            <a:ext cx="7848872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The problem with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Side Effects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942538" y="895560"/>
            <a:ext cx="5635274" cy="842396"/>
            <a:chOff x="1962951" y="1067540"/>
            <a:chExt cx="3928276" cy="7200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92"/>
            <a:stretch/>
          </p:blipFill>
          <p:spPr>
            <a:xfrm rot="18381091" flipH="1" flipV="1">
              <a:off x="1929537" y="1232482"/>
              <a:ext cx="452811" cy="385984"/>
            </a:xfrm>
            <a:prstGeom prst="rect">
              <a:avLst/>
            </a:prstGeom>
          </p:spPr>
        </p:pic>
        <p:sp>
          <p:nvSpPr>
            <p:cNvPr id="11" name="Title 1"/>
            <p:cNvSpPr txBox="1">
              <a:spLocks/>
            </p:cNvSpPr>
            <p:nvPr/>
          </p:nvSpPr>
          <p:spPr>
            <a:xfrm>
              <a:off x="2362835" y="1067540"/>
              <a:ext cx="3528392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Here!</a:t>
              </a:r>
              <a:endParaRPr lang="pl-PL" sz="2800" dirty="0">
                <a:latin typeface="Segoe Prin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9945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613011" y="1934834"/>
            <a:ext cx="7917979" cy="2988332"/>
          </a:xfrm>
        </p:spPr>
        <p:txBody>
          <a:bodyPr>
            <a:noAutofit/>
          </a:bodyPr>
          <a:lstStyle/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Functional Programming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 in the wild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2264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499532"/>
            <a:ext cx="10080000" cy="75600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51520" y="188640"/>
            <a:ext cx="7848872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The problem with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Side Effects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32" y="1257035"/>
            <a:ext cx="1046219" cy="1077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375047" y="2110320"/>
            <a:ext cx="3183691" cy="2737140"/>
            <a:chOff x="1375047" y="2110320"/>
            <a:chExt cx="3183691" cy="2737140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1375047" y="4005064"/>
              <a:ext cx="3183691" cy="8423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This branch is pure again!</a:t>
              </a:r>
              <a:endParaRPr lang="pl-PL" sz="2800" dirty="0">
                <a:latin typeface="Segoe Print" pitchFamily="2" charset="0"/>
              </a:endParaRPr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67859">
              <a:off x="2338520" y="2110320"/>
              <a:ext cx="615658" cy="18447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6266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251520" y="188640"/>
            <a:ext cx="864096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The Impure/Pure/Impure 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Sandwich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492896"/>
            <a:ext cx="1578284" cy="118371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343" y="3140968"/>
            <a:ext cx="1200133" cy="9001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293368"/>
            <a:ext cx="1200133" cy="9001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946" y="4365104"/>
            <a:ext cx="960107" cy="7200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383378"/>
            <a:ext cx="960107" cy="7200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647274"/>
            <a:ext cx="960107" cy="72008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76" y="2647274"/>
            <a:ext cx="960107" cy="7200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4193468"/>
            <a:ext cx="960107" cy="7200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820" y="3293368"/>
            <a:ext cx="937277" cy="89099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753" y="1772816"/>
            <a:ext cx="713288" cy="67806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955" y="2113768"/>
            <a:ext cx="713288" cy="67806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729" y="1939455"/>
            <a:ext cx="582192" cy="55344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32" y="3764347"/>
            <a:ext cx="582192" cy="55344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97" y="4136071"/>
            <a:ext cx="582192" cy="55344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649" y="4033759"/>
            <a:ext cx="582192" cy="55344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413332"/>
            <a:ext cx="582192" cy="553441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336415" y="5415862"/>
            <a:ext cx="5061626" cy="864712"/>
            <a:chOff x="2229883" y="801741"/>
            <a:chExt cx="3528392" cy="739156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688016" flipH="1" flipV="1">
              <a:off x="4414068" y="898237"/>
              <a:ext cx="578976" cy="385984"/>
            </a:xfrm>
            <a:prstGeom prst="rect">
              <a:avLst/>
            </a:prstGeom>
          </p:spPr>
        </p:pic>
        <p:sp>
          <p:nvSpPr>
            <p:cNvPr id="45" name="Title 1"/>
            <p:cNvSpPr txBox="1">
              <a:spLocks/>
            </p:cNvSpPr>
            <p:nvPr/>
          </p:nvSpPr>
          <p:spPr>
            <a:xfrm>
              <a:off x="2229883" y="820817"/>
              <a:ext cx="3528392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A big ball of mud</a:t>
              </a:r>
              <a:endParaRPr lang="pl-PL" sz="2800" dirty="0">
                <a:latin typeface="Segoe Print" pitchFamily="2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906021" y="1690650"/>
            <a:ext cx="3068760" cy="842396"/>
            <a:chOff x="1854887" y="820817"/>
            <a:chExt cx="3903388" cy="720080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665442">
              <a:off x="1758391" y="919761"/>
              <a:ext cx="578976" cy="385984"/>
            </a:xfrm>
            <a:prstGeom prst="rect">
              <a:avLst/>
            </a:prstGeom>
          </p:spPr>
        </p:pic>
        <p:sp>
          <p:nvSpPr>
            <p:cNvPr id="48" name="Title 1"/>
            <p:cNvSpPr txBox="1">
              <a:spLocks/>
            </p:cNvSpPr>
            <p:nvPr/>
          </p:nvSpPr>
          <p:spPr>
            <a:xfrm>
              <a:off x="2229883" y="820817"/>
              <a:ext cx="3528392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Impure</a:t>
              </a:r>
            </a:p>
            <a:p>
              <a:pPr algn="l"/>
              <a:r>
                <a:rPr lang="en-GB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slice</a:t>
              </a:r>
              <a:endParaRPr lang="pl-PL" sz="2800" dirty="0">
                <a:latin typeface="Segoe Print" pitchFamily="2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234591" y="4365104"/>
            <a:ext cx="3535402" cy="842396"/>
            <a:chOff x="1261330" y="820817"/>
            <a:chExt cx="4496945" cy="720080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4536">
              <a:off x="1261330" y="934978"/>
              <a:ext cx="1332182" cy="401092"/>
            </a:xfrm>
            <a:prstGeom prst="rect">
              <a:avLst/>
            </a:prstGeom>
          </p:spPr>
        </p:pic>
        <p:sp>
          <p:nvSpPr>
            <p:cNvPr id="51" name="Title 1"/>
            <p:cNvSpPr txBox="1">
              <a:spLocks/>
            </p:cNvSpPr>
            <p:nvPr/>
          </p:nvSpPr>
          <p:spPr>
            <a:xfrm>
              <a:off x="2229883" y="820817"/>
              <a:ext cx="3528392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Impure</a:t>
              </a:r>
            </a:p>
            <a:p>
              <a:pPr algn="l"/>
              <a:r>
                <a:rPr lang="en-GB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slice</a:t>
              </a:r>
              <a:endParaRPr lang="pl-PL" sz="2800" dirty="0">
                <a:latin typeface="Segoe Print" pitchFamily="2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750354" y="2946156"/>
            <a:ext cx="3543305" cy="842396"/>
            <a:chOff x="1251278" y="820817"/>
            <a:chExt cx="4506997" cy="720080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4536">
              <a:off x="1251278" y="964226"/>
              <a:ext cx="1120986" cy="337505"/>
            </a:xfrm>
            <a:prstGeom prst="rect">
              <a:avLst/>
            </a:prstGeom>
          </p:spPr>
        </p:pic>
        <p:sp>
          <p:nvSpPr>
            <p:cNvPr id="54" name="Title 1"/>
            <p:cNvSpPr txBox="1">
              <a:spLocks/>
            </p:cNvSpPr>
            <p:nvPr/>
          </p:nvSpPr>
          <p:spPr>
            <a:xfrm>
              <a:off x="2229883" y="820817"/>
              <a:ext cx="3528392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Pure</a:t>
              </a:r>
            </a:p>
            <a:p>
              <a:pPr algn="l"/>
              <a:r>
                <a:rPr lang="en-GB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filling</a:t>
              </a:r>
              <a:endParaRPr lang="pl-PL" sz="2800" dirty="0">
                <a:latin typeface="Segoe Print" pitchFamily="2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36415" y="5419250"/>
            <a:ext cx="5061626" cy="864712"/>
            <a:chOff x="2229883" y="801741"/>
            <a:chExt cx="3528392" cy="739156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688016" flipH="1" flipV="1">
              <a:off x="4414068" y="898237"/>
              <a:ext cx="578976" cy="385984"/>
            </a:xfrm>
            <a:prstGeom prst="rect">
              <a:avLst/>
            </a:prstGeom>
          </p:spPr>
        </p:pic>
        <p:sp>
          <p:nvSpPr>
            <p:cNvPr id="57" name="Title 1"/>
            <p:cNvSpPr txBox="1">
              <a:spLocks/>
            </p:cNvSpPr>
            <p:nvPr/>
          </p:nvSpPr>
          <p:spPr>
            <a:xfrm>
              <a:off x="2229883" y="820817"/>
              <a:ext cx="3528392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A nice sandwich</a:t>
              </a:r>
              <a:endParaRPr lang="pl-PL" sz="2800" dirty="0">
                <a:latin typeface="Segoe Print" pitchFamily="2" charset="0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8577819" y="6595348"/>
            <a:ext cx="628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hlinkClick r:id="rId9"/>
              </a:rPr>
              <a:t>source</a:t>
            </a:r>
            <a:endParaRPr lang="pl-PL" i="1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57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22222E-6 -0.00046 L -0.00365 -0.03472 C -0.00417 -0.04213 -0.00486 -0.05324 -0.00347 -0.06435 C -0.00313 -0.07732 -0.00226 -0.08773 -0.00052 -0.09468 L 0.00694 -0.12986 " pathEditMode="relative" rAng="-5151454" ptsTypes="FffFF">
                                      <p:cBhvr>
                                        <p:cTn id="11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650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5.55556E-7 -3.33333E-6 L 0.01441 -0.03055 C 0.01701 -0.0375 0.01701 -0.04745 0.01701 -0.0581 C 0.01701 -0.0699 0.01701 -0.07939 0.01441 -0.08634 L 5.55556E-7 -0.11944 " pathEditMode="relative" rAng="16200000" ptsTypes="FffFF">
                                      <p:cBhvr>
                                        <p:cTn id="13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1" y="-597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38889E-6 -1.48148E-6 L 0.00434 -0.03588 C 0.00556 -0.04375 0.00382 -0.05393 0.00139 -0.06481 C -0.00104 -0.07639 -0.00417 -0.08657 -0.00798 -0.09167 L -0.02691 -0.12176 " pathEditMode="relative" rAng="-6394650" ptsTypes="FffFF">
                                      <p:cBhvr>
                                        <p:cTn id="15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-636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034 -0.00023 L 0.00955 -0.04792 C 0.01216 -0.05833 0.01233 -0.07315 0.01111 -0.08819 C 0.00955 -0.10625 0.00712 -0.11967 0.00313 -0.12917 L -0.01545 -0.17477 " pathEditMode="relative" rAng="15819587" ptsTypes="FffFF">
                                      <p:cBhvr>
                                        <p:cTn id="17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-884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5E-6 -7.40741E-7 L -0.0092 0.04005 C -0.01111 0.04884 -0.01598 0.05972 -0.02204 0.07153 C -0.02829 0.08403 -0.03472 0.09236 -0.04114 0.09907 L -0.06857 0.12477 " pathEditMode="relative" rAng="7576046" ptsTypes="FffFF">
                                      <p:cBhvr>
                                        <p:cTn id="19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7" y="680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77778E-6 -4.81481E-6 L -0.00382 0.03172 C -0.00486 0.03797 -0.00417 0.04815 -0.00347 0.05811 C -0.00278 0.06945 -0.00191 0.07917 2.77778E-6 0.08542 L 0.00833 0.11644 " pathEditMode="relative" rAng="5074979" ptsTypes="FffFF">
                                      <p:cBhvr>
                                        <p:cTn id="21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585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11111E-6 2.22222E-6 L 0.00278 0.02384 C 0.0033 0.02893 0.00312 0.03657 0.00139 0.04328 C -0.00052 0.05139 -0.00295 0.05764 -0.0059 0.06134 L -0.01788 0.08078 " pathEditMode="relative" rAng="-15213577" ptsTypes="FffFF">
                                      <p:cBhvr>
                                        <p:cTn id="23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" y="423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88889E-6 2.59259E-6 L -0.01128 0.03287 C -0.01354 0.03981 -0.01597 0.05092 -0.0177 0.06203 C -0.01961 0.07477 -0.02066 0.08565 -0.02083 0.09328 L -0.02083 0.12986 " pathEditMode="relative" rAng="6113319" ptsTypes="FffFF">
                                      <p:cBhvr>
                                        <p:cTn id="25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638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5.55556E-7 -3.7037E-6 L 0.00764 0.01274 C 0.0092 0.01551 0.01059 0.02014 0.01128 0.025 C 0.01198 0.03079 0.01181 0.03565 0.01076 0.03912 L 0.00799 0.05602 " pathEditMode="relative" rAng="4781710" ptsTypes="FffFF">
                                      <p:cBhvr>
                                        <p:cTn id="27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4" y="270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33333E-6 1.48148E-6 L 0.03386 0.0037 C 0.04132 0.00463 0.05052 0.00162 0.05903 -0.00417 C 0.06875 -0.01065 0.07552 -0.01829 0.07934 -0.02685 L 0.09757 -0.06597 " pathEditMode="relative" rAng="-23211738" ptsTypes="FffFF">
                                      <p:cBhvr>
                                        <p:cTn id="29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-187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94444E-6 -3.33333E-6 L 0.00313 -0.02916 C 0.004 -0.03588 0.00625 -0.04467 0.00886 -0.05277 C 0.01233 -0.06319 0.01563 -0.07152 0.01875 -0.07639 L 0.03281 -0.10162 " pathEditMode="relative" rAng="-25608083" ptsTypes="FffFF">
                                      <p:cBhvr>
                                        <p:cTn id="31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-527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11111E-6 2.59259E-6 L 0.01024 -0.02616 C 0.01233 -0.03218 0.0132 -0.04074 0.0132 -0.04931 C 0.0132 -0.05926 0.01267 -0.06713 0.01024 -0.07292 L -0.00035 -0.10093 " pathEditMode="relative" rAng="16200000" ptsTypes="FffFF">
                                      <p:cBhvr>
                                        <p:cTn id="33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" y="-50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8.33333E-7 4.44444E-6 L -0.00191 0.03703 C -0.00208 0.04513 -0.00382 0.05625 -0.00625 0.06759 C -0.00903 0.08078 -0.01198 0.09097 -0.01476 0.09791 L -0.02813 0.13125 " pathEditMode="relative" rAng="-15243277" ptsTypes="FffFF">
                                      <p:cBhvr>
                                        <p:cTn id="35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4" y="671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61111E-6 -1.85185E-6 L -0.00677 -0.00972 C -0.0073 -0.0125 -0.00799 -0.01504 -0.00764 -0.01782 C -0.0066 -0.02106 -0.00608 -0.02338 -0.00434 -0.02569 L 0.00416 -0.03241 " pathEditMode="relative" rAng="-4721404" ptsTypes="FffFF">
                                      <p:cBhvr>
                                        <p:cTn id="37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-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251520" y="188640"/>
            <a:ext cx="864096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Functional Core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, Imperative Shell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83" y="1772816"/>
            <a:ext cx="1578284" cy="118371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005" y="1700692"/>
            <a:ext cx="1200133" cy="9001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588" y="4002615"/>
            <a:ext cx="1200133" cy="9001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597" y="4670447"/>
            <a:ext cx="960107" cy="7200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151" y="3282535"/>
            <a:ext cx="960107" cy="7200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077" y="1412776"/>
            <a:ext cx="960107" cy="72008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129" y="2956529"/>
            <a:ext cx="960107" cy="7200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206" y="4228415"/>
            <a:ext cx="960107" cy="7200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78" y="3642575"/>
            <a:ext cx="937277" cy="89099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61" y="3168450"/>
            <a:ext cx="713288" cy="67806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416" y="2829418"/>
            <a:ext cx="713288" cy="67806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639" y="2610726"/>
            <a:ext cx="582192" cy="55344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258" y="3266888"/>
            <a:ext cx="582192" cy="55344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169" y="2166456"/>
            <a:ext cx="582192" cy="55344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743" y="3951695"/>
            <a:ext cx="582192" cy="55344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535" y="2511089"/>
            <a:ext cx="582192" cy="553441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395536" y="4356727"/>
            <a:ext cx="2773947" cy="1347519"/>
            <a:chOff x="2229883" y="389038"/>
            <a:chExt cx="3528392" cy="1151859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62876" flipV="1">
              <a:off x="4250118" y="389038"/>
              <a:ext cx="1120985" cy="337505"/>
            </a:xfrm>
            <a:prstGeom prst="rect">
              <a:avLst/>
            </a:prstGeom>
          </p:spPr>
        </p:pic>
        <p:sp>
          <p:nvSpPr>
            <p:cNvPr id="54" name="Title 1"/>
            <p:cNvSpPr txBox="1">
              <a:spLocks/>
            </p:cNvSpPr>
            <p:nvPr/>
          </p:nvSpPr>
          <p:spPr>
            <a:xfrm>
              <a:off x="2229883" y="820817"/>
              <a:ext cx="3528392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Imperative Shell</a:t>
              </a:r>
              <a:endParaRPr lang="pl-PL" sz="2800" dirty="0">
                <a:latin typeface="Segoe Print" pitchFamily="2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577819" y="6595348"/>
            <a:ext cx="628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  <a:hlinkClick r:id="rId8"/>
              </a:rPr>
              <a:t>source</a:t>
            </a:r>
            <a:endParaRPr lang="pl-PL" i="1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364088" y="2066775"/>
            <a:ext cx="4050684" cy="842396"/>
            <a:chOff x="5093316" y="1965850"/>
            <a:chExt cx="4050684" cy="842396"/>
          </a:xfrm>
        </p:grpSpPr>
        <p:sp>
          <p:nvSpPr>
            <p:cNvPr id="48" name="Title 1"/>
            <p:cNvSpPr txBox="1">
              <a:spLocks/>
            </p:cNvSpPr>
            <p:nvPr/>
          </p:nvSpPr>
          <p:spPr>
            <a:xfrm>
              <a:off x="6370054" y="1965850"/>
              <a:ext cx="2773946" cy="8423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Functional Core</a:t>
              </a:r>
              <a:endParaRPr lang="pl-PL" sz="2800" dirty="0">
                <a:latin typeface="Segoe Print" pitchFamily="2" charset="0"/>
              </a:endParaRPr>
            </a:p>
          </p:txBody>
        </p:sp>
        <p:pic>
          <p:nvPicPr>
            <p:cNvPr id="49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60695" flipV="1">
              <a:off x="5507358" y="1946863"/>
              <a:ext cx="414776" cy="12428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3058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52" y="1368047"/>
            <a:ext cx="4325251" cy="4006800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>
          <a:xfrm>
            <a:off x="251520" y="188640"/>
            <a:ext cx="864096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Functional Core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, Imperative Shell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87624" y="1368047"/>
            <a:ext cx="2283814" cy="842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Create Report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406312" y="4705799"/>
            <a:ext cx="2270144" cy="842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Send Report by Email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347864" y="1556792"/>
            <a:ext cx="840953" cy="842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DB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090941" y="3847502"/>
            <a:ext cx="937365" cy="842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SMTP</a:t>
            </a:r>
            <a:endParaRPr lang="pl-PL" sz="16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7588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929" y="1368047"/>
            <a:ext cx="4324775" cy="4006357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>
          <a:xfrm>
            <a:off x="251520" y="188640"/>
            <a:ext cx="864096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Functional Core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, Imperative Shell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6467627" y="1052736"/>
            <a:ext cx="1419718" cy="842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Update</a:t>
            </a:r>
            <a:b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Invoice</a:t>
            </a: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1979712" y="5374404"/>
            <a:ext cx="2874996" cy="842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Notify –</a:t>
            </a:r>
          </a:p>
          <a:p>
            <a: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Invoice Updated</a:t>
            </a: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6116527" y="1988840"/>
            <a:ext cx="1093319" cy="842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HTTP/REST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4667035" y="1109443"/>
            <a:ext cx="1008112" cy="7289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Redis</a:t>
            </a: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682755" y="4034164"/>
            <a:ext cx="1008112" cy="7289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DB</a:t>
            </a: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4667035" y="4861520"/>
            <a:ext cx="1129101" cy="7289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Message</a:t>
            </a:r>
            <a:br>
              <a:rPr lang="pl-PL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12237021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 rot="21412534">
            <a:off x="427483" y="2794512"/>
            <a:ext cx="8470494" cy="2133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2800" dirty="0">
              <a:solidFill>
                <a:schemeClr val="accent3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// unit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unit</a:t>
            </a:r>
            <a:b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showReport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()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</a:t>
            </a:r>
            <a:endParaRPr lang="pl-PL" sz="28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let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report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 createReport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Filename UserId</a:t>
            </a:r>
          </a:p>
          <a:p>
            <a:pPr algn="l"/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  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printConsole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report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endParaRPr lang="pl-PL" sz="2800" dirty="0">
              <a:solidFill>
                <a:schemeClr val="accent3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// string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&gt;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 int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Report</a:t>
            </a:r>
            <a:b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createReport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filename userId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</a:t>
            </a:r>
            <a:endParaRPr lang="pl-PL" sz="28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let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data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 readFile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filename</a:t>
            </a:r>
            <a:b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let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user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 getUserFromDB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userId</a:t>
            </a:r>
            <a:b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</a:b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  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report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=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processData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data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user</a:t>
            </a:r>
            <a:endParaRPr lang="pl-PL" sz="2800" dirty="0">
              <a:solidFill>
                <a:schemeClr val="accent2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   report</a:t>
            </a:r>
            <a:endParaRPr lang="pl-PL" sz="2800" dirty="0">
              <a:solidFill>
                <a:schemeClr val="accent3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51520" y="188640"/>
            <a:ext cx="864096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Going back to our original example...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4541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 rot="21412534">
            <a:off x="427483" y="2794512"/>
            <a:ext cx="8470494" cy="2133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2800" dirty="0">
              <a:solidFill>
                <a:schemeClr val="accent3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// unit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unit</a:t>
            </a:r>
            <a:b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showReport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()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</a:t>
            </a:r>
            <a:b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let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data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 readFile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filename</a:t>
            </a:r>
            <a:b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</a:b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  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user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 getUserFromDB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userId</a:t>
            </a:r>
            <a:endParaRPr lang="pl-PL" sz="28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let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report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= createReport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data user</a:t>
            </a:r>
          </a:p>
          <a:p>
            <a:pPr algn="l"/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  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printConsole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report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endParaRPr lang="pl-PL" sz="2800" dirty="0">
              <a:solidFill>
                <a:schemeClr val="accent3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// ReportData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&gt;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 User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Report</a:t>
            </a:r>
            <a:b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pl-P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createReport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data user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</a:t>
            </a:r>
            <a:b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</a:b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  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report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= 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processData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data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user</a:t>
            </a:r>
            <a:endParaRPr lang="pl-PL" sz="2800" dirty="0">
              <a:solidFill>
                <a:schemeClr val="accent2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report</a:t>
            </a:r>
            <a:endParaRPr lang="pl-PL" sz="2800" dirty="0">
              <a:solidFill>
                <a:schemeClr val="accent2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endParaRPr lang="pl-PL" sz="2800" dirty="0">
              <a:solidFill>
                <a:schemeClr val="accent3">
                  <a:lumMod val="7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51520" y="188640"/>
            <a:ext cx="864096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After applying our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IO sandwich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003968" y="1124182"/>
            <a:ext cx="5140032" cy="885490"/>
            <a:chOff x="4838825" y="1840801"/>
            <a:chExt cx="3881001" cy="7569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68819">
              <a:off x="4742329" y="2115238"/>
              <a:ext cx="578976" cy="385984"/>
            </a:xfrm>
            <a:prstGeom prst="rect">
              <a:avLst/>
            </a:prstGeom>
          </p:spPr>
        </p:pic>
        <p:sp>
          <p:nvSpPr>
            <p:cNvPr id="12" name="Title 1"/>
            <p:cNvSpPr txBox="1">
              <a:spLocks/>
            </p:cNvSpPr>
            <p:nvPr/>
          </p:nvSpPr>
          <p:spPr>
            <a:xfrm>
              <a:off x="5191434" y="1840801"/>
              <a:ext cx="3528392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All IO moved to the top</a:t>
              </a:r>
              <a:endParaRPr lang="pl-PL" sz="2800" dirty="0">
                <a:latin typeface="Segoe Print" pitchFamily="2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12796" y="5392340"/>
            <a:ext cx="9222164" cy="1465659"/>
            <a:chOff x="3614077" y="1344872"/>
            <a:chExt cx="6559744" cy="125284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54373" flipH="1">
              <a:off x="3614077" y="1344872"/>
              <a:ext cx="658893" cy="634372"/>
            </a:xfrm>
            <a:prstGeom prst="rect">
              <a:avLst/>
            </a:prstGeom>
          </p:spPr>
        </p:pic>
        <p:sp>
          <p:nvSpPr>
            <p:cNvPr id="19" name="Title 1"/>
            <p:cNvSpPr txBox="1">
              <a:spLocks/>
            </p:cNvSpPr>
            <p:nvPr/>
          </p:nvSpPr>
          <p:spPr>
            <a:xfrm>
              <a:off x="3846499" y="1877638"/>
              <a:ext cx="6327322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createReport is now pure (and easily testable)!</a:t>
              </a:r>
              <a:endParaRPr lang="pl-PL" sz="2800" dirty="0">
                <a:latin typeface="Segoe Print" pitchFamily="2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59" b="27695"/>
          <a:stretch/>
        </p:blipFill>
        <p:spPr>
          <a:xfrm rot="1748576">
            <a:off x="315058" y="2396325"/>
            <a:ext cx="633031" cy="5479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59" b="27695"/>
          <a:stretch/>
        </p:blipFill>
        <p:spPr>
          <a:xfrm rot="1748576">
            <a:off x="312178" y="3508239"/>
            <a:ext cx="633031" cy="54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8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 rot="21412534">
            <a:off x="839939" y="2362288"/>
            <a:ext cx="7464123" cy="2133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2800" dirty="0">
              <a:solidFill>
                <a:schemeClr val="tx2">
                  <a:lumMod val="60000"/>
                  <a:lumOff val="40000"/>
                </a:schemeClr>
              </a:solidFill>
              <a:latin typeface="Segoe Print" pitchFamily="2" charset="0"/>
            </a:endParaRPr>
          </a:p>
          <a:p>
            <a:pPr algn="l"/>
            <a:endParaRPr lang="pl-PL" sz="28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// Customer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&gt; 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Segoe Print" pitchFamily="2" charset="0"/>
              </a:rPr>
              <a:t>unit</a:t>
            </a:r>
            <a:b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let </a:t>
            </a:r>
            <a:r>
              <a:rPr lang="en-GB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saveCustomer</a:t>
            </a:r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customer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=</a:t>
            </a:r>
            <a:b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r>
              <a:rPr lang="en-GB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Db.Save</a:t>
            </a:r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Print" pitchFamily="2" charset="0"/>
              </a:rPr>
              <a:t> </a:t>
            </a:r>
            <a:r>
              <a:rPr lang="pl-PL" sz="2800" dirty="0">
                <a:solidFill>
                  <a:schemeClr val="accent2">
                    <a:lumMod val="75000"/>
                  </a:schemeClr>
                </a:solidFill>
                <a:latin typeface="Segoe Print" pitchFamily="2" charset="0"/>
              </a:rPr>
              <a:t>customer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  <a:p>
            <a:pPr algn="l"/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   </a:t>
            </a:r>
            <a:br>
              <a:rPr lang="en-GB" sz="2800" dirty="0">
                <a:latin typeface="Segoe Print" pitchFamily="2" charset="0"/>
              </a:rPr>
            </a:br>
            <a:endParaRPr lang="pl-PL" sz="2800" dirty="0">
              <a:latin typeface="Segoe Print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859013" y="1310094"/>
            <a:ext cx="7316602" cy="1609689"/>
            <a:chOff x="6123074" y="1729397"/>
            <a:chExt cx="3953870" cy="137596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841183" flipV="1">
              <a:off x="7626524" y="2494810"/>
              <a:ext cx="366022" cy="610550"/>
            </a:xfrm>
            <a:prstGeom prst="rect">
              <a:avLst/>
            </a:prstGeom>
          </p:spPr>
        </p:pic>
        <p:sp>
          <p:nvSpPr>
            <p:cNvPr id="12" name="Title 1"/>
            <p:cNvSpPr txBox="1">
              <a:spLocks/>
            </p:cNvSpPr>
            <p:nvPr/>
          </p:nvSpPr>
          <p:spPr>
            <a:xfrm>
              <a:off x="6123074" y="1729397"/>
              <a:ext cx="3953870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Functions that return unit (void) </a:t>
              </a:r>
              <a:r>
                <a:rPr lang="en-GB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usually </a:t>
              </a:r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perform </a:t>
              </a:r>
              <a:r>
                <a:rPr lang="en-GB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a </a:t>
              </a:r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side effect</a:t>
              </a:r>
              <a:endParaRPr lang="pl-PL" sz="2800" dirty="0">
                <a:latin typeface="Segoe Print" pitchFamily="2" charset="0"/>
              </a:endParaRPr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251520" y="188640"/>
            <a:ext cx="7848872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Pro-tip: Identifying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Side Effects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902" y="3995921"/>
            <a:ext cx="7955356" cy="1544018"/>
            <a:chOff x="5783748" y="1331087"/>
            <a:chExt cx="4299051" cy="131982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979" flipV="1">
              <a:off x="5783748" y="1331087"/>
              <a:ext cx="366022" cy="610550"/>
            </a:xfrm>
            <a:prstGeom prst="rect">
              <a:avLst/>
            </a:prstGeom>
          </p:spPr>
        </p:pic>
        <p:sp>
          <p:nvSpPr>
            <p:cNvPr id="17" name="Title 1"/>
            <p:cNvSpPr txBox="1">
              <a:spLocks/>
            </p:cNvSpPr>
            <p:nvPr/>
          </p:nvSpPr>
          <p:spPr>
            <a:xfrm>
              <a:off x="6128929" y="1930834"/>
              <a:ext cx="3953870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l-PL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If you see those in the middle of your logic, then you’re probably doing something wrong!</a:t>
              </a:r>
              <a:endParaRPr lang="pl-PL" sz="2800" dirty="0">
                <a:latin typeface="Segoe Prin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58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716400" y="1983600"/>
            <a:ext cx="7714454" cy="1865949"/>
          </a:xfrm>
        </p:spPr>
        <p:txBody>
          <a:bodyPr>
            <a:noAutofit/>
          </a:bodyPr>
          <a:lstStyle/>
          <a:p>
            <a:pPr algn="l"/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… by isolating side effects from the rest of the codebase</a:t>
            </a:r>
            <a:b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00" b="32536"/>
          <a:stretch/>
        </p:blipFill>
        <p:spPr>
          <a:xfrm>
            <a:off x="8028384" y="159504"/>
            <a:ext cx="927074" cy="90556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07504" y="-99392"/>
            <a:ext cx="7714454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In Functional Programming...</a:t>
            </a:r>
            <a:r>
              <a:rPr lang="pl-PL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br>
              <a:rPr lang="pl-PL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We control Side Effects explicitly</a:t>
            </a: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 rot="21412534">
            <a:off x="716003" y="3553046"/>
            <a:ext cx="8248524" cy="20373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… by maximizing the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pure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-to-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impure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ratio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in our application</a:t>
            </a: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38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1526208" y="1934834"/>
            <a:ext cx="6091584" cy="2988332"/>
          </a:xfrm>
        </p:spPr>
        <p:txBody>
          <a:bodyPr>
            <a:noAutofit/>
          </a:bodyPr>
          <a:lstStyle/>
          <a:p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Functional programming,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or how to truly 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reuse stuff</a:t>
            </a:r>
            <a:endParaRPr lang="pl-PL" sz="3200" dirty="0">
              <a:solidFill>
                <a:schemeClr val="accent6">
                  <a:lumMod val="7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78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12534">
            <a:off x="565769" y="532494"/>
            <a:ext cx="7917979" cy="2596925"/>
          </a:xfrm>
        </p:spPr>
        <p:txBody>
          <a:bodyPr>
            <a:noAutofit/>
          </a:bodyPr>
          <a:lstStyle/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„FP is nice for academic research, but for real, complex projects OOP is the only way.”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 rot="21412534">
            <a:off x="565769" y="2425589"/>
            <a:ext cx="7917979" cy="2596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„FP is slow and inefficient, you can’t really use it for anything serious”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 rot="21412534">
            <a:off x="565769" y="4047222"/>
            <a:ext cx="7917979" cy="2596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„FP doesn’t make any sense because there are no semicolons or brackets”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1520" y="188640"/>
            <a:ext cx="648072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„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Testimonials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”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08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251520" y="188640"/>
            <a:ext cx="7848872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In the 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OO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World…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483223" y="548680"/>
            <a:ext cx="3482688" cy="1788674"/>
            <a:chOff x="1483223" y="548680"/>
            <a:chExt cx="3482688" cy="178867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t="4139" r="5607" b="21870"/>
            <a:stretch/>
          </p:blipFill>
          <p:spPr>
            <a:xfrm>
              <a:off x="1509527" y="1055324"/>
              <a:ext cx="3456384" cy="128203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7799" y="1234041"/>
              <a:ext cx="464397" cy="329360"/>
            </a:xfrm>
            <a:prstGeom prst="rect">
              <a:avLst/>
            </a:prstGeom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1483223" y="548680"/>
              <a:ext cx="2583322" cy="7289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1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  <a:t>InvoicesService</a:t>
              </a:r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  <a:t> class</a:t>
              </a:r>
              <a:endParaRPr lang="pl-PL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1645" y="1277661"/>
              <a:ext cx="406962" cy="2857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229" y="1731114"/>
              <a:ext cx="470220" cy="31907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5630" y="1793801"/>
              <a:ext cx="481830" cy="33830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2528" y="1431114"/>
              <a:ext cx="423000" cy="300000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1509527" y="4008810"/>
            <a:ext cx="3456384" cy="1782340"/>
            <a:chOff x="1509527" y="4008810"/>
            <a:chExt cx="3456384" cy="17823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t="4139" r="5607" b="21870"/>
            <a:stretch/>
          </p:blipFill>
          <p:spPr>
            <a:xfrm>
              <a:off x="1509527" y="4509120"/>
              <a:ext cx="3456384" cy="128203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2343" y="5229200"/>
              <a:ext cx="433135" cy="293913"/>
            </a:xfrm>
            <a:prstGeom prst="rect">
              <a:avLst/>
            </a:prstGeom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1509527" y="4008810"/>
              <a:ext cx="2680470" cy="7289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1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  <a:t>ProductsService</a:t>
              </a:r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  <a:t> class</a:t>
              </a:r>
              <a:endParaRPr lang="pl-PL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7211" y="4824751"/>
              <a:ext cx="458792" cy="32538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8259" y="4737791"/>
              <a:ext cx="433138" cy="29391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9929" y="5233661"/>
              <a:ext cx="420135" cy="294988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5081056" y="2505567"/>
            <a:ext cx="4171464" cy="1810772"/>
            <a:chOff x="5081056" y="2505567"/>
            <a:chExt cx="4171464" cy="1810772"/>
          </a:xfrm>
        </p:grpSpPr>
        <p:grpSp>
          <p:nvGrpSpPr>
            <p:cNvPr id="24" name="Group 23"/>
            <p:cNvGrpSpPr/>
            <p:nvPr/>
          </p:nvGrpSpPr>
          <p:grpSpPr>
            <a:xfrm>
              <a:off x="5081056" y="2975789"/>
              <a:ext cx="4171464" cy="842396"/>
              <a:chOff x="4697929" y="1912039"/>
              <a:chExt cx="4323626" cy="72008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676751">
                <a:off x="4697929" y="2062689"/>
                <a:ext cx="702030" cy="318327"/>
              </a:xfrm>
              <a:prstGeom prst="rect">
                <a:avLst/>
              </a:prstGeom>
            </p:spPr>
          </p:pic>
          <p:sp>
            <p:nvSpPr>
              <p:cNvPr id="26" name="Title 1"/>
              <p:cNvSpPr txBox="1">
                <a:spLocks/>
              </p:cNvSpPr>
              <p:nvPr/>
            </p:nvSpPr>
            <p:spPr>
              <a:xfrm>
                <a:off x="5307498" y="1912039"/>
                <a:ext cx="3714057" cy="7200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GB" sz="2800" dirty="0">
                    <a:solidFill>
                      <a:schemeClr val="accent6">
                        <a:lumMod val="75000"/>
                      </a:schemeClr>
                    </a:solidFill>
                    <a:latin typeface="Segoe Print" pitchFamily="2" charset="0"/>
                  </a:rPr>
                  <a:t>Bags of functions?</a:t>
                </a:r>
                <a:endParaRPr lang="pl-PL" sz="2800" dirty="0">
                  <a:latin typeface="Segoe Print" pitchFamily="2" charset="0"/>
                </a:endParaRPr>
              </a:p>
            </p:txBody>
          </p:sp>
        </p:grp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88781" flipV="1">
              <a:off x="5242374" y="3943939"/>
              <a:ext cx="677323" cy="3724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445775">
              <a:off x="5181710" y="2505567"/>
              <a:ext cx="677323" cy="372400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1509526" y="2267971"/>
            <a:ext cx="3456385" cy="1802044"/>
            <a:chOff x="1509526" y="2267971"/>
            <a:chExt cx="3456385" cy="180204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t="4139" r="5607" b="21870"/>
            <a:stretch/>
          </p:blipFill>
          <p:spPr>
            <a:xfrm>
              <a:off x="1509527" y="2787985"/>
              <a:ext cx="3456384" cy="128203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8602" y="3137206"/>
              <a:ext cx="453994" cy="318762"/>
            </a:xfrm>
            <a:prstGeom prst="rect">
              <a:avLst/>
            </a:prstGeom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1509526" y="2267971"/>
              <a:ext cx="2797933" cy="7289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1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  <a:t>UsersService</a:t>
              </a:r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  <a:t> class</a:t>
              </a:r>
              <a:endParaRPr lang="pl-PL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111" y="2996952"/>
              <a:ext cx="440894" cy="31269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9753" y="3507875"/>
              <a:ext cx="400050" cy="2714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28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189145" y="1665292"/>
            <a:ext cx="6765710" cy="3527417"/>
            <a:chOff x="1509527" y="2267971"/>
            <a:chExt cx="3456384" cy="180204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t="4139" r="5607" b="21870"/>
            <a:stretch/>
          </p:blipFill>
          <p:spPr>
            <a:xfrm>
              <a:off x="1509527" y="2787985"/>
              <a:ext cx="3456384" cy="128203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8602" y="3137206"/>
              <a:ext cx="453994" cy="318762"/>
            </a:xfrm>
            <a:prstGeom prst="rect">
              <a:avLst/>
            </a:prstGeom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1509527" y="2267971"/>
              <a:ext cx="2088232" cy="7289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1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  <a:t>UsersService</a:t>
              </a:r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  <a:t> class</a:t>
              </a:r>
              <a:endParaRPr lang="pl-PL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111" y="2996952"/>
              <a:ext cx="440894" cy="31269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9753" y="3507875"/>
              <a:ext cx="400050" cy="271462"/>
            </a:xfrm>
            <a:prstGeom prst="rect">
              <a:avLst/>
            </a:prstGeom>
          </p:spPr>
        </p:pic>
      </p:grpSp>
      <p:sp>
        <p:nvSpPr>
          <p:cNvPr id="30" name="Title 1"/>
          <p:cNvSpPr txBox="1">
            <a:spLocks/>
          </p:cNvSpPr>
          <p:nvPr/>
        </p:nvSpPr>
        <p:spPr>
          <a:xfrm>
            <a:off x="251520" y="188640"/>
            <a:ext cx="7848872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In the 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OO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World…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5021165" y="4750260"/>
            <a:ext cx="3665509" cy="1314226"/>
            <a:chOff x="5639177" y="1290754"/>
            <a:chExt cx="3583348" cy="1188893"/>
          </a:xfrm>
        </p:grpSpPr>
        <p:sp>
          <p:nvSpPr>
            <p:cNvPr id="62" name="Title 1"/>
            <p:cNvSpPr txBox="1">
              <a:spLocks/>
            </p:cNvSpPr>
            <p:nvPr/>
          </p:nvSpPr>
          <p:spPr>
            <a:xfrm>
              <a:off x="5639177" y="1637251"/>
              <a:ext cx="3583348" cy="8423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Implicit dependencies!</a:t>
              </a:r>
              <a:endParaRPr lang="pl-PL" sz="2800" dirty="0">
                <a:latin typeface="Segoe Print" pitchFamily="2" charset="0"/>
              </a:endParaRPr>
            </a:p>
          </p:txBody>
        </p:sp>
        <p:pic>
          <p:nvPicPr>
            <p:cNvPr id="63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83236" flipH="1">
              <a:off x="7312661" y="1290754"/>
              <a:ext cx="244344" cy="6269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6138709" y="3127259"/>
            <a:ext cx="1296147" cy="1623001"/>
            <a:chOff x="6167301" y="2909493"/>
            <a:chExt cx="1296147" cy="1623001"/>
          </a:xfrm>
        </p:grpSpPr>
        <p:grpSp>
          <p:nvGrpSpPr>
            <p:cNvPr id="54" name="Group 53"/>
            <p:cNvGrpSpPr/>
            <p:nvPr/>
          </p:nvGrpSpPr>
          <p:grpSpPr>
            <a:xfrm>
              <a:off x="6167301" y="2909493"/>
              <a:ext cx="1296147" cy="1051737"/>
              <a:chOff x="6247963" y="1124745"/>
              <a:chExt cx="824536" cy="669056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7" t="4139" r="5607" b="21870"/>
              <a:stretch/>
            </p:blipFill>
            <p:spPr>
              <a:xfrm>
                <a:off x="6247963" y="1487969"/>
                <a:ext cx="824534" cy="305832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7" t="4139" r="5607" b="21870"/>
              <a:stretch/>
            </p:blipFill>
            <p:spPr>
              <a:xfrm>
                <a:off x="6247965" y="1124745"/>
                <a:ext cx="824534" cy="305832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2492" y="1310579"/>
                <a:ext cx="110784" cy="78570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6211" y="1284929"/>
                <a:ext cx="114944" cy="80706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5292" y="1646377"/>
                <a:ext cx="98160" cy="69618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7911" y="1152760"/>
                <a:ext cx="108300" cy="76040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5748" y="1176785"/>
                <a:ext cx="103326" cy="70114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58201" y="1580004"/>
                <a:ext cx="100726" cy="71438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6865" y="1535827"/>
                <a:ext cx="100604" cy="71350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5293" y="1671471"/>
                <a:ext cx="94978" cy="64450"/>
              </a:xfrm>
              <a:prstGeom prst="rect">
                <a:avLst/>
              </a:prstGeom>
            </p:spPr>
          </p:pic>
        </p:grpSp>
        <p:grpSp>
          <p:nvGrpSpPr>
            <p:cNvPr id="2" name="Group 1"/>
            <p:cNvGrpSpPr/>
            <p:nvPr/>
          </p:nvGrpSpPr>
          <p:grpSpPr>
            <a:xfrm>
              <a:off x="6167304" y="4051735"/>
              <a:ext cx="1296144" cy="480759"/>
              <a:chOff x="5850147" y="5949280"/>
              <a:chExt cx="1296144" cy="480759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5850147" y="5949280"/>
                <a:ext cx="1296144" cy="480759"/>
                <a:chOff x="6247965" y="1124745"/>
                <a:chExt cx="824534" cy="305832"/>
              </a:xfrm>
            </p:grpSpPr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07" t="4139" r="5607" b="21870"/>
                <a:stretch/>
              </p:blipFill>
              <p:spPr>
                <a:xfrm>
                  <a:off x="6247965" y="1124745"/>
                  <a:ext cx="824534" cy="305832"/>
                </a:xfrm>
                <a:prstGeom prst="rect">
                  <a:avLst/>
                </a:prstGeom>
              </p:spPr>
            </p:pic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04840" y="1169385"/>
                  <a:ext cx="110784" cy="78570"/>
                </a:xfrm>
                <a:prstGeom prst="rect">
                  <a:avLst/>
                </a:prstGeom>
              </p:spPr>
            </p:pic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2940" y="1308076"/>
                  <a:ext cx="114944" cy="80706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5859" y="1302120"/>
                  <a:ext cx="98160" cy="69618"/>
                </a:xfrm>
                <a:prstGeom prst="rect">
                  <a:avLst/>
                </a:prstGeom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31235" y="1169385"/>
                  <a:ext cx="94978" cy="64450"/>
                </a:xfrm>
                <a:prstGeom prst="rect">
                  <a:avLst/>
                </a:prstGeom>
              </p:spPr>
            </p:pic>
          </p:grpSp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6577" y="6043495"/>
                <a:ext cx="169550" cy="115052"/>
              </a:xfrm>
              <a:prstGeom prst="rect">
                <a:avLst/>
              </a:prstGeom>
            </p:spPr>
          </p:pic>
        </p:grpSp>
      </p:grpSp>
      <p:pic>
        <p:nvPicPr>
          <p:cNvPr id="61" name="Picture 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8797" flipH="1" flipV="1">
            <a:off x="5840586" y="3198238"/>
            <a:ext cx="191697" cy="531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7390" flipH="1" flipV="1">
            <a:off x="5843128" y="3538980"/>
            <a:ext cx="191697" cy="531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29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251520" y="188640"/>
            <a:ext cx="7848872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In the 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OO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World…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5430"/>
            <a:ext cx="9144000" cy="4787140"/>
          </a:xfrm>
          <a:prstGeom prst="rect">
            <a:avLst/>
          </a:prstGeom>
        </p:spPr>
      </p:pic>
      <p:pic>
        <p:nvPicPr>
          <p:cNvPr id="1026" name="Picture 2" descr="C:\Users\Youenn\Desktop\fp-pres\hand-drawn-red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955" y="4437112"/>
            <a:ext cx="1241494" cy="88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5539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5865"/>
            <a:ext cx="9144000" cy="4786270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251520" y="188640"/>
            <a:ext cx="7848872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In the 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OO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World…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pic>
        <p:nvPicPr>
          <p:cNvPr id="15" name="Picture 2" descr="C:\Users\Youenn\Desktop\fp-pres\hand-drawn-red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095" y="2490490"/>
            <a:ext cx="805049" cy="57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1936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5865"/>
            <a:ext cx="9144000" cy="4786270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251520" y="188640"/>
            <a:ext cx="7848872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What does it mean 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in practice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?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449286" y="3717032"/>
            <a:ext cx="3698779" cy="1683914"/>
            <a:chOff x="1449286" y="3717032"/>
            <a:chExt cx="3698779" cy="1683914"/>
          </a:xfrm>
        </p:grpSpPr>
        <p:grpSp>
          <p:nvGrpSpPr>
            <p:cNvPr id="5" name="Group 4"/>
            <p:cNvGrpSpPr/>
            <p:nvPr/>
          </p:nvGrpSpPr>
          <p:grpSpPr>
            <a:xfrm>
              <a:off x="1449286" y="4176305"/>
              <a:ext cx="3698779" cy="1224641"/>
              <a:chOff x="5517005" y="1371796"/>
              <a:chExt cx="2310881" cy="1107851"/>
            </a:xfrm>
          </p:grpSpPr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5639177" y="1637251"/>
                <a:ext cx="2188709" cy="8423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GB" sz="2800" dirty="0">
                    <a:solidFill>
                      <a:schemeClr val="accent6">
                        <a:lumMod val="75000"/>
                      </a:schemeClr>
                    </a:solidFill>
                    <a:latin typeface="Segoe Print" pitchFamily="2" charset="0"/>
                  </a:rPr>
                  <a:t>A slight change in a method here…</a:t>
                </a:r>
                <a:endParaRPr lang="pl-PL" sz="2800" dirty="0">
                  <a:latin typeface="Segoe Print" pitchFamily="2" charset="0"/>
                </a:endParaRPr>
              </a:p>
            </p:txBody>
          </p:sp>
          <p:pic>
            <p:nvPicPr>
              <p:cNvPr id="7" name="Picture 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16764">
                <a:off x="5517005" y="1371796"/>
                <a:ext cx="244344" cy="6269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8" name="Picture 2" descr="C:\Users\Youenn\Desktop\fp-pres\hand-drawn-red-circl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749" y="3717032"/>
              <a:ext cx="805049" cy="570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4932040" y="1285206"/>
            <a:ext cx="3503231" cy="1776241"/>
            <a:chOff x="4932040" y="1285206"/>
            <a:chExt cx="3503231" cy="1776241"/>
          </a:xfrm>
        </p:grpSpPr>
        <p:grpSp>
          <p:nvGrpSpPr>
            <p:cNvPr id="11" name="Group 10"/>
            <p:cNvGrpSpPr/>
            <p:nvPr/>
          </p:nvGrpSpPr>
          <p:grpSpPr>
            <a:xfrm>
              <a:off x="4932040" y="1285206"/>
              <a:ext cx="3503231" cy="1277731"/>
              <a:chOff x="4078728" y="-111937"/>
              <a:chExt cx="2188709" cy="1155878"/>
            </a:xfrm>
          </p:grpSpPr>
          <p:sp>
            <p:nvSpPr>
              <p:cNvPr id="13" name="Title 1"/>
              <p:cNvSpPr txBox="1">
                <a:spLocks/>
              </p:cNvSpPr>
              <p:nvPr/>
            </p:nvSpPr>
            <p:spPr>
              <a:xfrm>
                <a:off x="4078728" y="-111937"/>
                <a:ext cx="2188709" cy="8423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GB" sz="2800" dirty="0">
                    <a:solidFill>
                      <a:schemeClr val="accent6">
                        <a:lumMod val="75000"/>
                      </a:schemeClr>
                    </a:solidFill>
                    <a:latin typeface="Segoe Print" pitchFamily="2" charset="0"/>
                  </a:rPr>
                  <a:t>… could break your logic here!</a:t>
                </a:r>
                <a:endParaRPr lang="pl-PL" sz="2800" dirty="0">
                  <a:latin typeface="Segoe Print" pitchFamily="2" charset="0"/>
                </a:endParaRPr>
              </a:p>
            </p:txBody>
          </p:sp>
          <p:pic>
            <p:nvPicPr>
              <p:cNvPr id="14" name="Picture 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280628">
                <a:off x="5869148" y="416975"/>
                <a:ext cx="244344" cy="6269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5" name="Picture 2" descr="C:\Users\Youenn\Desktop\fp-pres\hand-drawn-red-circl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4095" y="2490490"/>
              <a:ext cx="805049" cy="570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itle 1"/>
          <p:cNvSpPr txBox="1">
            <a:spLocks/>
          </p:cNvSpPr>
          <p:nvPr/>
        </p:nvSpPr>
        <p:spPr>
          <a:xfrm>
            <a:off x="359532" y="5853600"/>
            <a:ext cx="8424936" cy="931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The high coupling 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makes </a:t>
            </a:r>
            <a:r>
              <a:rPr lang="pl-PL" sz="28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reusability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 difficult</a:t>
            </a:r>
            <a:endParaRPr lang="pl-PL" sz="2800" dirty="0"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251520" y="188640"/>
            <a:ext cx="7848872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In the 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FP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World…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343" y="2240167"/>
            <a:ext cx="464397" cy="32936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769077"/>
            <a:ext cx="406962" cy="2857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924" y="3488611"/>
            <a:ext cx="470220" cy="31907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214" y="2059243"/>
            <a:ext cx="481830" cy="33830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056" y="2631281"/>
            <a:ext cx="423000" cy="300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465" y="3150876"/>
            <a:ext cx="453994" cy="3187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37" y="3469638"/>
            <a:ext cx="440894" cy="31269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687" y="3905216"/>
            <a:ext cx="400050" cy="27146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465" y="4886077"/>
            <a:ext cx="433135" cy="29391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64" y="4367460"/>
            <a:ext cx="458792" cy="32538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12" y="4176678"/>
            <a:ext cx="433138" cy="29391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465" y="4886077"/>
            <a:ext cx="420135" cy="29498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5821531" y="2845710"/>
            <a:ext cx="3309868" cy="842396"/>
            <a:chOff x="4697929" y="1912039"/>
            <a:chExt cx="3430602" cy="720080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676751">
              <a:off x="4697929" y="2062689"/>
              <a:ext cx="702030" cy="318327"/>
            </a:xfrm>
            <a:prstGeom prst="rect">
              <a:avLst/>
            </a:prstGeom>
          </p:spPr>
        </p:pic>
        <p:sp>
          <p:nvSpPr>
            <p:cNvPr id="51" name="Title 1"/>
            <p:cNvSpPr txBox="1">
              <a:spLocks/>
            </p:cNvSpPr>
            <p:nvPr/>
          </p:nvSpPr>
          <p:spPr>
            <a:xfrm>
              <a:off x="5307498" y="1912039"/>
              <a:ext cx="2821033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800" dirty="0">
                  <a:solidFill>
                    <a:schemeClr val="accent6">
                      <a:lumMod val="75000"/>
                    </a:schemeClr>
                  </a:solidFill>
                  <a:latin typeface="Segoe Print" pitchFamily="2" charset="0"/>
                </a:rPr>
                <a:t>A true bag of functions!</a:t>
              </a:r>
              <a:endParaRPr lang="pl-PL" sz="2800" dirty="0">
                <a:latin typeface="Segoe Print" pitchFamily="2" charset="0"/>
              </a:endParaRPr>
            </a:p>
          </p:txBody>
        </p:sp>
      </p:grpSp>
      <p:sp>
        <p:nvSpPr>
          <p:cNvPr id="21" name="Title 1"/>
          <p:cNvSpPr txBox="1">
            <a:spLocks/>
          </p:cNvSpPr>
          <p:nvPr/>
        </p:nvSpPr>
        <p:spPr>
          <a:xfrm rot="21420000">
            <a:off x="4526362" y="5321919"/>
            <a:ext cx="4554755" cy="1190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No strings attached</a:t>
            </a:r>
          </a:p>
        </p:txBody>
      </p:sp>
    </p:spTree>
    <p:extLst>
      <p:ext uri="{BB962C8B-B14F-4D97-AF65-F5344CB8AC3E}">
        <p14:creationId xmlns:p14="http://schemas.microsoft.com/office/powerpoint/2010/main" val="312290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251520" y="188640"/>
            <a:ext cx="7848872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In the 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FP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 World…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11560" y="1578492"/>
            <a:ext cx="3408319" cy="2186415"/>
            <a:chOff x="611560" y="1578492"/>
            <a:chExt cx="3408319" cy="2186415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5482" y="2873035"/>
              <a:ext cx="464397" cy="32936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467" y="2314490"/>
              <a:ext cx="406962" cy="28574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170" y="2840351"/>
              <a:ext cx="481830" cy="33830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448" y="2878659"/>
              <a:ext cx="423000" cy="30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514" y="3446145"/>
              <a:ext cx="453994" cy="31876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4916" y="2878659"/>
              <a:ext cx="440894" cy="31269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7457" y="3440991"/>
              <a:ext cx="433135" cy="293913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871692"/>
              <a:ext cx="433138" cy="293914"/>
            </a:xfrm>
            <a:prstGeom prst="rect">
              <a:avLst/>
            </a:prstGeom>
          </p:spPr>
        </p:pic>
        <p:sp>
          <p:nvSpPr>
            <p:cNvPr id="18" name="Title 1"/>
            <p:cNvSpPr txBox="1">
              <a:spLocks/>
            </p:cNvSpPr>
            <p:nvPr/>
          </p:nvSpPr>
          <p:spPr>
            <a:xfrm>
              <a:off x="611560" y="1578492"/>
              <a:ext cx="2283814" cy="8423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  <a:t>Workflow 1</a:t>
              </a:r>
              <a:endPara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10595" y="4077072"/>
            <a:ext cx="3388585" cy="2160240"/>
            <a:chOff x="610595" y="4077072"/>
            <a:chExt cx="3388585" cy="2160240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7943" y="5328362"/>
              <a:ext cx="458792" cy="325384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325" y="5368768"/>
              <a:ext cx="420135" cy="294988"/>
            </a:xfrm>
            <a:prstGeom prst="rect">
              <a:avLst/>
            </a:prstGeom>
          </p:spPr>
        </p:pic>
        <p:sp>
          <p:nvSpPr>
            <p:cNvPr id="19" name="Title 1"/>
            <p:cNvSpPr txBox="1">
              <a:spLocks/>
            </p:cNvSpPr>
            <p:nvPr/>
          </p:nvSpPr>
          <p:spPr>
            <a:xfrm>
              <a:off x="610595" y="4077072"/>
              <a:ext cx="2283814" cy="8423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GB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Print" pitchFamily="2" charset="0"/>
                </a:rPr>
                <a:t>Workflow 2</a:t>
              </a:r>
              <a:endPara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3094" y="4786895"/>
              <a:ext cx="406962" cy="28574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312756"/>
              <a:ext cx="481830" cy="33830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6180" y="5345687"/>
              <a:ext cx="423000" cy="3000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944" y="5918550"/>
              <a:ext cx="453994" cy="31876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7346" y="5351064"/>
              <a:ext cx="440894" cy="312692"/>
            </a:xfrm>
            <a:prstGeom prst="rect">
              <a:avLst/>
            </a:prstGeom>
          </p:spPr>
        </p:pic>
      </p:grpSp>
      <p:sp>
        <p:nvSpPr>
          <p:cNvPr id="59" name="Title 1"/>
          <p:cNvSpPr txBox="1">
            <a:spLocks/>
          </p:cNvSpPr>
          <p:nvPr/>
        </p:nvSpPr>
        <p:spPr>
          <a:xfrm>
            <a:off x="4175956" y="3501008"/>
            <a:ext cx="4968044" cy="1209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8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We create workflows by composing functions together</a:t>
            </a:r>
            <a:endParaRPr lang="pl-PL" sz="2800" dirty="0"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27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251520" y="188640"/>
            <a:ext cx="864096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How does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function composition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work?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38" y="736810"/>
            <a:ext cx="9155038" cy="612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9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0" t="12134" r="26142" b="22190"/>
          <a:stretch/>
        </p:blipFill>
        <p:spPr>
          <a:xfrm>
            <a:off x="2006600" y="1543050"/>
            <a:ext cx="5099050" cy="3822700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>
          <a:xfrm>
            <a:off x="251520" y="188640"/>
            <a:ext cx="864096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How does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function composition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work?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22117">
            <a:off x="4355818" y="2829556"/>
            <a:ext cx="432367" cy="119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3447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251520" y="188640"/>
            <a:ext cx="864096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How does 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Segoe Print" pitchFamily="2" charset="0"/>
              </a:rPr>
              <a:t>function composition 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  <a:t>work?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Print" pitchFamily="2" charset="0"/>
              </a:rPr>
            </a:br>
            <a:br>
              <a:rPr lang="en-GB" sz="3200" dirty="0">
                <a:latin typeface="Segoe Print" pitchFamily="2" charset="0"/>
              </a:rPr>
            </a:br>
            <a:endParaRPr lang="pl-PL" sz="3200" dirty="0">
              <a:latin typeface="Segoe Print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11599" r="26169" b="22071"/>
          <a:stretch/>
        </p:blipFill>
        <p:spPr>
          <a:xfrm>
            <a:off x="2028825" y="1498600"/>
            <a:ext cx="5086350" cy="386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22117">
            <a:off x="4355818" y="2829556"/>
            <a:ext cx="432367" cy="119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2252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ice Hyperlink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F3F3F"/>
      </a:hlink>
      <a:folHlink>
        <a:srgbClr val="3F3F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16139</TotalTime>
  <Words>1531</Words>
  <Application>Microsoft Office PowerPoint</Application>
  <PresentationFormat>On-screen Show (4:3)</PresentationFormat>
  <Paragraphs>549</Paragraphs>
  <Slides>114</Slides>
  <Notes>114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8" baseType="lpstr">
      <vt:lpstr>Arial</vt:lpstr>
      <vt:lpstr>Calibri</vt:lpstr>
      <vt:lpstr>Segoe Print</vt:lpstr>
      <vt:lpstr>Office Theme</vt:lpstr>
      <vt:lpstr>PowerPoint Presentation</vt:lpstr>
      <vt:lpstr>Functional Programming from Zero to Not-Zero! </vt:lpstr>
      <vt:lpstr>PowerPoint Presentation</vt:lpstr>
      <vt:lpstr>Why today’s presentation? </vt:lpstr>
      <vt:lpstr>PowerPoint Presentation</vt:lpstr>
      <vt:lpstr>PowerPoint Presentation</vt:lpstr>
      <vt:lpstr>This talk won’t be about Type Systems*!</vt:lpstr>
      <vt:lpstr>Functional Programming in the wild </vt:lpstr>
      <vt:lpstr>„FP is nice for academic research, but for real, complex projects OOP is the only way.”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Functional Programming? </vt:lpstr>
      <vt:lpstr>public interface IDoStuff {     string DoStuff(int i, bool b);     bool DoCoolStuff(string s); } </vt:lpstr>
      <vt:lpstr>public interface IDoStuff {     string DoStuff(int i, bool b);     bool DoCoolStuff(string s); } </vt:lpstr>
      <vt:lpstr>public interface IDoStuff {     string DoStuff(int i, bool b);     bool DoCoolStuff(string s); } </vt:lpstr>
      <vt:lpstr>public interface IDoStuff {     string DoStuff(int i, bool b);     bool DoCoolStuff(string s); } </vt:lpstr>
      <vt:lpstr>public interface IDoStuff {     string DoStuff(int i, bool b);     bool DoCoolStuff(string s); } </vt:lpstr>
      <vt:lpstr>public interface IDoStuff {     string DoStuff(int i, bool b);     bool DoCoolStuff(string s); } </vt:lpstr>
      <vt:lpstr>public interface IDoStuff {     string DoStuff(int i, bool b)     bool DoCoolStuff(string s) } </vt:lpstr>
      <vt:lpstr>IDoStuff {     string DoStuff(int i, bool b) } IDoCoolStuff {     bool DoCoolStuff(string s) } </vt:lpstr>
      <vt:lpstr>IDoStuff {     string DoStuff(int i, bool b) } IDoCoolStuff {     bool DoCoolStuff(string s) } </vt:lpstr>
      <vt:lpstr>     string DoStuff(int i, bool b)     bool DoCoolStuff(string s) </vt:lpstr>
      <vt:lpstr>public interface IDoStuff {     string DoStuff(int i, bool b);     bool DoCoolStuff(string s); } </vt:lpstr>
      <vt:lpstr>     string DoStuff(int i, bool b)     bool DoCoolStuff(string s) </vt:lpstr>
      <vt:lpstr>     string DoStuff(int, bool)     bool DoCoolStuff(string) </vt:lpstr>
      <vt:lpstr>     string DoStuff(int, bool)     bool DoCoolStuff(string) </vt:lpstr>
      <vt:lpstr>  DoStuff: int -&gt; bool -&gt; string  DoCoolStuff: string -&gt; bool </vt:lpstr>
      <vt:lpstr>  DoStuff:      int -&gt; bool -&gt;      string  DoStuff takes an int and a bool and returns a string  </vt:lpstr>
      <vt:lpstr>   type DoStuff = int -&gt; bool -&gt; string  type DoCoolStuff = string -&gt; bool </vt:lpstr>
      <vt:lpstr>   typealias DoStuff = (int, bool) -&gt; string  typealias DoCoolStuff = (string) -&gt; bool </vt:lpstr>
      <vt:lpstr>PowerPoint Presentation</vt:lpstr>
      <vt:lpstr>type Customer =  { Age: int; Code: string }  type CustomerId = int  type GetCustomer =  CustomerId -&gt; Customer</vt:lpstr>
      <vt:lpstr>PowerPoint Presentation</vt:lpstr>
      <vt:lpstr>    let add a b = a + b    </vt:lpstr>
      <vt:lpstr>    let add a b =     let result = a + b     result    </vt:lpstr>
      <vt:lpstr>    let add (a: int) (b : int) : int =     let result: int = a + b     result    </vt:lpstr>
      <vt:lpstr>    let add a b = a + b    </vt:lpstr>
      <vt:lpstr>type Customer =  { Age: int; Code: string }  type CustomerId = int  type GetCustomer =  CustomerId -&gt; Customer</vt:lpstr>
      <vt:lpstr>      let getCustomer: GetCustomer =     fun customerId -&gt;       { Age = 32;         Code = customerId |&gt; string }  let customer = getCustomer 123 </vt:lpstr>
      <vt:lpstr>      let getCustomer customerId =     { Age = 32;       Code = customerId |&gt; string }   </vt:lpstr>
      <vt:lpstr>let print func x =   printfn "%i" (func x)  let double x = x + x let square x = x * x  print double 3 // prints "6" print square 3 // prints "9"</vt:lpstr>
      <vt:lpstr> var oldEmployees = employees  .Where(x =&gt; x.Age &gt; 32); </vt:lpstr>
      <vt:lpstr>In Functional Programming...  functions stand on their own</vt:lpstr>
      <vt:lpstr>PowerPoint Presentation</vt:lpstr>
      <vt:lpstr>Let’s talk about functions</vt:lpstr>
      <vt:lpstr>Impure functions</vt:lpstr>
      <vt:lpstr>A function is pure if and only if  ... it produces an output solely based on its input(s)  ... it does not perform any side effect</vt:lpstr>
      <vt:lpstr>PowerPoint Presentation</vt:lpstr>
      <vt:lpstr>A pure function  ... is trivial to test*  ... can be easily optimized**</vt:lpstr>
      <vt:lpstr>PowerPoint Presentation</vt:lpstr>
      <vt:lpstr>PowerPoint Presentation</vt:lpstr>
      <vt:lpstr>A function is impure if it performs any side effect, like  ... Mutating its input or a global variable  ... Performing some IO operation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… by isolating side effects from the rest of the codebase </vt:lpstr>
      <vt:lpstr>Functional programming, or how to truly reuse stuff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 PUT /api/orders</vt:lpstr>
      <vt:lpstr> … we create programs by composing small building blocks together </vt:lpstr>
      <vt:lpstr>Functional Frontend Architectures </vt:lpstr>
      <vt:lpstr>PowerPoint Presentation</vt:lpstr>
      <vt:lpstr>Model: State of your app (immutable)  View: Pure function that renders the State as HTML  Update: Pure function that updates the State (by returning a new State!)  </vt:lpstr>
      <vt:lpstr>PowerPoint Presentation</vt:lpstr>
      <vt:lpstr>Inspirations</vt:lpstr>
      <vt:lpstr>PowerPoint Presentation</vt:lpstr>
      <vt:lpstr>PowerPoint Presentation</vt:lpstr>
      <vt:lpstr>Thank you and happy (Functional) Programming!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interface IDoSomething {  string DoSomething(int i, bool b); }</dc:title>
  <dc:creator>Youenn</dc:creator>
  <cp:lastModifiedBy>Youenn Bouglouan</cp:lastModifiedBy>
  <cp:revision>1241</cp:revision>
  <dcterms:created xsi:type="dcterms:W3CDTF">2019-06-11T19:02:45Z</dcterms:created>
  <dcterms:modified xsi:type="dcterms:W3CDTF">2019-11-29T09:54:57Z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Owner">
    <vt:lpwstr>youenn.bouglouan@avanade.com</vt:lpwstr>
  </property>
  <property fmtid="{D5CDD505-2E9C-101B-9397-08002B2CF9AE}" pid="5" name="MSIP_Label_236020b0-6d69-48c1-9bb5-c586c1062b70_SetDate">
    <vt:lpwstr>2019-07-02T22:53:01.7135976Z</vt:lpwstr>
  </property>
  <property fmtid="{D5CDD505-2E9C-101B-9397-08002B2CF9AE}" pid="6" name="MSIP_Label_236020b0-6d69-48c1-9bb5-c586c1062b70_Name">
    <vt:lpwstr>Confidential</vt:lpwstr>
  </property>
  <property fmtid="{D5CDD505-2E9C-101B-9397-08002B2CF9AE}" pid="7" name="MSIP_Label_236020b0-6d69-48c1-9bb5-c586c1062b70_Application">
    <vt:lpwstr>Microsoft Azure Information Protection</vt:lpwstr>
  </property>
  <property fmtid="{D5CDD505-2E9C-101B-9397-08002B2CF9AE}" pid="8" name="MSIP_Label_236020b0-6d69-48c1-9bb5-c586c1062b70_ActionId">
    <vt:lpwstr>a530f0c6-9405-4b7d-8e48-5ecfcf12f4b7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Owner">
    <vt:lpwstr>youenn.bouglouan@avanade.com</vt:lpwstr>
  </property>
  <property fmtid="{D5CDD505-2E9C-101B-9397-08002B2CF9AE}" pid="13" name="MSIP_Label_5fae8262-b78e-4366-8929-a5d6aac95320_SetDate">
    <vt:lpwstr>2019-07-02T22:53:01.7135976Z</vt:lpwstr>
  </property>
  <property fmtid="{D5CDD505-2E9C-101B-9397-08002B2CF9AE}" pid="14" name="MSIP_Label_5fae8262-b78e-4366-8929-a5d6aac95320_Name">
    <vt:lpwstr>Recipients Have Full Control</vt:lpwstr>
  </property>
  <property fmtid="{D5CDD505-2E9C-101B-9397-08002B2CF9AE}" pid="15" name="MSIP_Label_5fae8262-b78e-4366-8929-a5d6aac95320_Application">
    <vt:lpwstr>Microsoft Azure Information Protection</vt:lpwstr>
  </property>
  <property fmtid="{D5CDD505-2E9C-101B-9397-08002B2CF9AE}" pid="16" name="MSIP_Label_5fae8262-b78e-4366-8929-a5d6aac95320_ActionId">
    <vt:lpwstr>a530f0c6-9405-4b7d-8e48-5ecfcf12f4b7</vt:lpwstr>
  </property>
  <property fmtid="{D5CDD505-2E9C-101B-9397-08002B2CF9AE}" pid="17" name="MSIP_Label_5fae8262-b78e-4366-8929-a5d6aac95320_Parent">
    <vt:lpwstr>236020b0-6d69-48c1-9bb5-c586c1062b70</vt:lpwstr>
  </property>
  <property fmtid="{D5CDD505-2E9C-101B-9397-08002B2CF9AE}" pid="18" name="MSIP_Label_5fae8262-b78e-4366-8929-a5d6aac95320_Extended_MSFT_Method">
    <vt:lpwstr>Automatic</vt:lpwstr>
  </property>
  <property fmtid="{D5CDD505-2E9C-101B-9397-08002B2CF9AE}" pid="19" name="Sensitivity">
    <vt:lpwstr>Confidential Recipients Have Full Control</vt:lpwstr>
  </property>
</Properties>
</file>